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0"/>
  </p:notesMasterIdLst>
  <p:sldIdLst>
    <p:sldId id="304" r:id="rId3"/>
    <p:sldId id="316" r:id="rId4"/>
    <p:sldId id="319" r:id="rId5"/>
    <p:sldId id="320" r:id="rId6"/>
    <p:sldId id="325" r:id="rId7"/>
    <p:sldId id="324" r:id="rId8"/>
    <p:sldId id="328" r:id="rId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D4C0E-6D1B-411D-AE2B-610B32B05C20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92068-72FE-4340-BA27-9C8373C2F8B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23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92068-72FE-4340-BA27-9C8373C2F8B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90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931897F-8F23-433E-A660-EFF8D3EDA506}" type="slidenum">
              <a:rPr lang="pl-PL" smtClean="0">
                <a:solidFill>
                  <a:prstClr val="white"/>
                </a:solidFill>
              </a:rPr>
              <a:pPr/>
              <a:t>‹#›</a:t>
            </a:fld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23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331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17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14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>
              <a:solidFill>
                <a:srgbClr val="4584D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31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213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92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90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855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219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3153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2017-07-07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17FA3B-C404-4317-B0BC-953931111309}" type="datetimeFigureOut">
              <a:rPr lang="pl-PL" smtClean="0">
                <a:solidFill>
                  <a:srgbClr val="4584D3"/>
                </a:solidFill>
              </a:rPr>
              <a:pPr/>
              <a:t>2017-07-07</a:t>
            </a:fld>
            <a:endParaRPr lang="pl-PL">
              <a:solidFill>
                <a:srgbClr val="4584D3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>
              <a:solidFill>
                <a:srgbClr val="4584D3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91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2160240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/>
            </a:r>
            <a:br>
              <a:rPr lang="pl-PL" sz="2400" b="1" dirty="0" smtClean="0"/>
            </a:br>
            <a:endParaRPr lang="pl-PL" sz="2400" b="1" dirty="0"/>
          </a:p>
        </p:txBody>
      </p:sp>
      <p:sp>
        <p:nvSpPr>
          <p:cNvPr id="6" name="Tytuł 4"/>
          <p:cNvSpPr txBox="1">
            <a:spLocks/>
          </p:cNvSpPr>
          <p:nvPr/>
        </p:nvSpPr>
        <p:spPr>
          <a:xfrm>
            <a:off x="457200" y="1412776"/>
            <a:ext cx="8219256" cy="79208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l-PL" sz="1400" u="sng" dirty="0">
              <a:solidFill>
                <a:srgbClr val="00B050"/>
              </a:solidFill>
            </a:endParaRPr>
          </a:p>
        </p:txBody>
      </p:sp>
      <p:sp>
        <p:nvSpPr>
          <p:cNvPr id="7" name="Symbol zastępczy zawartości 1"/>
          <p:cNvSpPr txBox="1">
            <a:spLocks noGrp="1"/>
          </p:cNvSpPr>
          <p:nvPr>
            <p:ph idx="1"/>
          </p:nvPr>
        </p:nvSpPr>
        <p:spPr>
          <a:xfrm>
            <a:off x="459160" y="908720"/>
            <a:ext cx="8244000" cy="554461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spcBef>
                <a:spcPts val="1200"/>
              </a:spcBef>
              <a:buNone/>
            </a:pPr>
            <a: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Harmonogram postępowań konkursowych </a:t>
            </a:r>
            <a:b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w rodzaju rehabilitacja lecznicza </a:t>
            </a:r>
            <a:b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w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zakresach</a:t>
            </a:r>
            <a:r>
              <a:rPr lang="pl-PL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:</a:t>
            </a:r>
            <a:endParaRPr lang="pl-PL" sz="2400" b="1" dirty="0">
              <a:solidFill>
                <a:schemeClr val="tx2"/>
              </a:solidFill>
              <a:latin typeface="Calibri" panose="020F0502020204030204" pitchFamily="34" charset="0"/>
              <a:cs typeface="Lucida Sans Unicode" panose="020B0602030504020204" pitchFamily="34" charset="0"/>
            </a:endParaRPr>
          </a:p>
          <a:p>
            <a:pPr marL="109728" indent="0" algn="ctr">
              <a:spcBef>
                <a:spcPts val="1200"/>
              </a:spcBef>
              <a:buNone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Lekarska </a:t>
            </a: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ambulatoryjna opieka rehabilitacyjna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Fizjoterapia ambulatoryjna</a:t>
            </a:r>
          </a:p>
          <a:p>
            <a:pPr marL="109728" indent="0" algn="ctr">
              <a:spcBef>
                <a:spcPts val="1200"/>
              </a:spcBef>
              <a:buNone/>
            </a:pP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Fizjoterapia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domowa</a:t>
            </a:r>
          </a:p>
          <a:p>
            <a:pPr marL="109728" indent="0" algn="ctr">
              <a:spcBef>
                <a:spcPts val="1200"/>
              </a:spcBef>
              <a:buNone/>
            </a:pPr>
            <a:endParaRPr lang="pl-PL" sz="1600" dirty="0">
              <a:solidFill>
                <a:schemeClr val="tx2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Ogłoszenie postępowań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– 28 czerwca 2017 r.</a:t>
            </a: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Termin składania ofert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- 13 lipca 2017 r.</a:t>
            </a: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Otwarcie ofert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– 18 lipca 2017 r.</a:t>
            </a: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1800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Rozstrzygnięcie postępowań –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31 sierpnia 2017 r.</a:t>
            </a:r>
          </a:p>
          <a:p>
            <a:pPr algn="ctr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pl-PL" sz="1400" b="1" dirty="0" smtClean="0">
              <a:solidFill>
                <a:schemeClr val="tx2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9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Podstawy prawne</a:t>
            </a:r>
            <a:endParaRPr lang="pl-PL" sz="2400" b="1" dirty="0"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Rozporządzenie Ministra Zdrowia z dnia 6 listopada 2013 r. w sprawie świadczeń gwarantowanych z zakresu rehabilitacji leczniczej (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Dz.U.2013.1522 ze zm.</a:t>
            </a: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Rozporządzenie Ministra Zdrowia z dnia 5 sierpnia 2016 r. w sprawie szczegółowych kryteriów wyboru ofert w postępowaniu w sprawie zawarcia umów o udzielanie świadczeń opieki zdrowotnej 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(Dz.U.2016.1372 ze zm.);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Rozporządzenie Ministra Zdrowia z dnia 22 grudnia 2014 r. w sprawie sposobu ogłaszania </a:t>
            </a:r>
            <a:b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 postępowaniu w sprawie zawarcia umowy o udzielanie świadczeń opieki zdrowotnej, składania ofert, powoływania i odwoływania komisji konkursowej, jej zadań oraz trybu pracy 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(Dz.U.2014.1980 ze zm.);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Zarządzenie Nr 130/2016/DSOZ Prezesa Narodowego </a:t>
            </a:r>
            <a:r>
              <a:rPr lang="pl-PL" sz="1600" dirty="0">
                <a:solidFill>
                  <a:schemeClr val="tx2"/>
                </a:solidFill>
                <a:latin typeface="Calibri" panose="020F0502020204030204" pitchFamily="34" charset="0"/>
              </a:rPr>
              <a:t>F</a:t>
            </a: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unduszu </a:t>
            </a:r>
            <a:r>
              <a:rPr lang="pl-PL" sz="1600" dirty="0">
                <a:solidFill>
                  <a:schemeClr val="tx2"/>
                </a:solidFill>
                <a:latin typeface="Calibri" panose="020F0502020204030204" pitchFamily="34" charset="0"/>
              </a:rPr>
              <a:t>Z</a:t>
            </a: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drowia z dnia 30 grudnia 2016 r. w sprawie określenia warunków zawierania i realizacji umów w rodzajach rehabilitacja lecznicza oraz programy zdrowotne w zakresie świadczeń – leczenie dzieci </a:t>
            </a:r>
            <a:b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 dorosłych ze śpiączką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 (ze zm.);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Zarządzenie Nr 18/2017/DSOZ Prezesa Narodowego Funduszu Zdrowia z dnia 14 marca 2017 roku w sprawie warunków postępowania dotyczących zawierania umów o udzielanie świadczeń opieki zdrowotnej 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(ze zm.);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tx2"/>
                </a:solidFill>
                <a:latin typeface="Calibri" panose="020F0502020204030204" pitchFamily="34" charset="0"/>
              </a:rPr>
              <a:t>Rozporządzenie Ministra Zdrowia z dnia 8 września 2015 roku w sprawie ogólnych warunków umów o udzielanie świadczeń opieki zdrowotnej </a:t>
            </a:r>
            <a:r>
              <a:rPr lang="pl-PL" sz="1600" b="1" dirty="0">
                <a:solidFill>
                  <a:schemeClr val="tx2"/>
                </a:solidFill>
                <a:latin typeface="Calibri" panose="020F0502020204030204" pitchFamily="34" charset="0"/>
              </a:rPr>
              <a:t>(tj. Dz.U.2016 poz. 1146</a:t>
            </a:r>
            <a:r>
              <a:rPr lang="pl-PL" sz="1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).</a:t>
            </a:r>
            <a:endParaRPr lang="pl-PL" sz="16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pl-PL" sz="160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pl-PL" sz="160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pl-PL" sz="16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5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088232"/>
          </a:xfrm>
        </p:spPr>
        <p:txBody>
          <a:bodyPr>
            <a:noAutofit/>
          </a:bodyPr>
          <a:lstStyle/>
          <a:p>
            <a:pPr algn="ctr"/>
            <a:r>
              <a:rPr lang="pl-PL" sz="18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Bezwzględnie wymagane warunki realizacji świadczeń w zakresach: lekarskiej ambulatoryjnej opieki rehabilitacyjnej, fizjoterapii ambulatoryjnej oraz fizjoterapii domowej zostały określone w </a:t>
            </a:r>
            <a:r>
              <a:rPr lang="pl-PL" sz="1800" b="1" dirty="0" smtClean="0">
                <a:latin typeface="Calibri" panose="020F0502020204030204" pitchFamily="34" charset="0"/>
              </a:rPr>
              <a:t>Rozporządzeniu Ministra </a:t>
            </a:r>
            <a:r>
              <a:rPr lang="pl-PL" sz="1800" b="1" dirty="0">
                <a:latin typeface="Calibri" panose="020F0502020204030204" pitchFamily="34" charset="0"/>
              </a:rPr>
              <a:t>Zdrowia z dnia 6 listopada 2013 r. w sprawie świadczeń gwarantowanych z zakresu rehabilitacji leczniczej (Dz.U.2013.1522 ze zm</a:t>
            </a:r>
            <a:r>
              <a:rPr lang="pl-PL" sz="1800" b="1" dirty="0" smtClean="0">
                <a:latin typeface="Calibri" panose="020F0502020204030204" pitchFamily="34" charset="0"/>
              </a:rPr>
              <a:t>.). </a:t>
            </a:r>
            <a:br>
              <a:rPr lang="pl-PL" sz="1800" b="1" dirty="0" smtClean="0">
                <a:latin typeface="Calibri" panose="020F0502020204030204" pitchFamily="34" charset="0"/>
              </a:rPr>
            </a:br>
            <a:r>
              <a:rPr lang="pl-PL" sz="1800" b="1" dirty="0" smtClean="0">
                <a:latin typeface="Calibri" panose="020F0502020204030204" pitchFamily="34" charset="0"/>
              </a:rPr>
              <a:t/>
            </a:r>
            <a:br>
              <a:rPr lang="pl-PL" sz="1800" b="1" dirty="0" smtClean="0">
                <a:latin typeface="Calibri" panose="020F0502020204030204" pitchFamily="34" charset="0"/>
              </a:rPr>
            </a:br>
            <a:r>
              <a:rPr lang="pl-PL" sz="1800" b="1" dirty="0">
                <a:latin typeface="Calibri" panose="020F0502020204030204" pitchFamily="34" charset="0"/>
              </a:rPr>
              <a:t/>
            </a:r>
            <a:br>
              <a:rPr lang="pl-PL" sz="1800" b="1" dirty="0"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Istotne zmiany dotyczące warunków realizacji świadczeń w zakresach: fizjoterapii ambulatoryjnej oraz fizjoterapii domowej zostały zawarte w </a:t>
            </a:r>
            <a:r>
              <a:rPr lang="pl-PL" sz="18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Rozporządzeniu Ministra Zdrowia z dnia 9 maja 2017 r. </a:t>
            </a:r>
            <a:r>
              <a:rPr lang="pl-PL" sz="1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zmieniającym rozporządzenie w sprawie świadczeń gwarantowanych w sprawie świadczeń gwarantowanych z zakresu rehabilitacji leczniczej.</a:t>
            </a:r>
            <a:endParaRPr lang="pl-PL" sz="1800" b="1" dirty="0">
              <a:solidFill>
                <a:schemeClr val="tx1"/>
              </a:solidFill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6525344"/>
            <a:ext cx="8229600" cy="49192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376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 smtClean="0">
                <a:latin typeface="Calibri" panose="020F0502020204030204" pitchFamily="34" charset="0"/>
              </a:rPr>
              <a:t>Warunki dodatkowo oceniane  w rodzaju rehabilitacja lecznicza zostały określone </a:t>
            </a:r>
            <a:br>
              <a:rPr lang="pl-PL" sz="2000" b="1" dirty="0" smtClean="0">
                <a:latin typeface="Calibri" panose="020F050202020403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</a:rPr>
              <a:t>w Załączniku Nr 5 do Rozporządzenia </a:t>
            </a:r>
            <a:r>
              <a:rPr lang="pl-PL" sz="2000" b="1" dirty="0">
                <a:latin typeface="Calibri" panose="020F0502020204030204" pitchFamily="34" charset="0"/>
              </a:rPr>
              <a:t>Ministra </a:t>
            </a:r>
            <a:r>
              <a:rPr lang="pl-PL" sz="2000" b="1" dirty="0" smtClean="0">
                <a:latin typeface="Calibri" panose="020F0502020204030204" pitchFamily="34" charset="0"/>
              </a:rPr>
              <a:t>Zdrowia </a:t>
            </a:r>
            <a:r>
              <a:rPr lang="pl-PL" sz="2000" b="1" dirty="0">
                <a:latin typeface="Calibri" panose="020F0502020204030204" pitchFamily="34" charset="0"/>
              </a:rPr>
              <a:t>z dnia 5 sierpnia 2016 r. </a:t>
            </a:r>
            <a:r>
              <a:rPr lang="pl-PL" sz="2000" b="1" dirty="0" smtClean="0">
                <a:latin typeface="Calibri" panose="020F0502020204030204" pitchFamily="34" charset="0"/>
              </a:rPr>
              <a:t/>
            </a:r>
            <a:br>
              <a:rPr lang="pl-PL" sz="2000" b="1" dirty="0" smtClean="0">
                <a:latin typeface="Calibri" panose="020F050202020403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</a:rPr>
              <a:t>w </a:t>
            </a:r>
            <a:r>
              <a:rPr lang="pl-PL" sz="2000" b="1" dirty="0">
                <a:latin typeface="Calibri" panose="020F0502020204030204" pitchFamily="34" charset="0"/>
              </a:rPr>
              <a:t>sprawie szczegółowych kryteriów wyboru ofert w postępowaniu w sprawie zawarcia umów o udzielanie świadczeń opieki zdrowotnej (Dz.U.2016.1372 ze zm</a:t>
            </a:r>
            <a:r>
              <a:rPr lang="pl-PL" sz="2000" b="1" dirty="0" smtClean="0">
                <a:latin typeface="Calibri" panose="020F0502020204030204" pitchFamily="34" charset="0"/>
              </a:rPr>
              <a:t>.).</a:t>
            </a:r>
            <a:r>
              <a:rPr lang="pl-PL" sz="1800" b="1" dirty="0">
                <a:latin typeface="Calibri" panose="020F0502020204030204" pitchFamily="34" charset="0"/>
              </a:rPr>
              <a:t/>
            </a:r>
            <a:br>
              <a:rPr lang="pl-PL" sz="1800" b="1" dirty="0">
                <a:latin typeface="Calibri" panose="020F0502020204030204" pitchFamily="34" charset="0"/>
              </a:rPr>
            </a:br>
            <a:endParaRPr lang="pl-PL" sz="1800" b="1" dirty="0">
              <a:latin typeface="Calibri" panose="020F050202020403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90736" y="2996952"/>
            <a:ext cx="8229600" cy="3096344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Należy podkreślić, że zgodnie z § 5 ww. rozporządzenia Oferent, który deklaruje spełnienie warunku podlegającego ocenie, jest obowiązany go spełniać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w okresie związania ofertą oraz przez cały okres realizacji umowy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, chyba, że przepisy rozporządzenia stanowią inaczej.</a:t>
            </a:r>
          </a:p>
          <a:p>
            <a:pPr marL="109728" indent="0" algn="ctr">
              <a:buNone/>
            </a:pPr>
            <a:endParaRPr lang="pl-PL" sz="18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Ponadto oferent, który zadeklarował spełnienie określonego warunku podlegającego ocenie </a:t>
            </a:r>
            <a:r>
              <a:rPr lang="pl-PL" sz="18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jest obowiązany go spełniać dodatkowo ponad warunki realizacji świadczeń określone w rozporządzeniach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wydanych na podstawie art. 31 d ustawy o świadczeniach.</a:t>
            </a:r>
            <a:endParaRPr lang="pl-PL" sz="18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0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7819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Kody komórek organizacyjnych </a:t>
            </a:r>
            <a: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/>
            </a:r>
            <a:b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Rozporządzenie Ministra Zdrowia z dnia 17 maja 2012 r. (Dz.U.2012.594 </a:t>
            </a:r>
            <a:b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ze zm.) w sprawie systemu resortowych kodów identyfikacyjnych </a:t>
            </a:r>
            <a:b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  <a:t>oraz szczegółowego sposobu ich nadawania.</a:t>
            </a:r>
            <a:br>
              <a:rPr lang="pl-PL" sz="2000" b="1" dirty="0" smtClean="0">
                <a:latin typeface="Calibri" panose="020F0502020204030204" pitchFamily="34" charset="0"/>
                <a:cs typeface="Lucida Sans Unicode" panose="020B0602030504020204" pitchFamily="34" charset="0"/>
              </a:rPr>
            </a:br>
            <a:endParaRPr lang="pl-PL" sz="2000" b="1" dirty="0"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577584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Lekarska ambulatoryjna opieka rehabilitacyjna – 1300 lub 1311 (dzieci)</a:t>
            </a:r>
          </a:p>
          <a:p>
            <a:pPr algn="ctr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Fizjoterapia ambulatoryjna – 1310 lub 1311 (dzieci)</a:t>
            </a:r>
          </a:p>
          <a:p>
            <a:pPr algn="ctr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Fizjoterapia domowa - 2146</a:t>
            </a:r>
            <a:endParaRPr lang="pl-PL" sz="20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Ogólne wskazówki</a:t>
            </a:r>
            <a:br>
              <a:rPr lang="pl-PL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do przygotowywania oferty</a:t>
            </a:r>
            <a:endParaRPr lang="pl-PL" sz="2800" b="1" dirty="0">
              <a:solidFill>
                <a:srgbClr val="FF0000"/>
              </a:solidFill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przed rozpoczęciem przygotowywania oferty proszę sprawdzić, czy dane zawarte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 Portalu Potencjału są poprawne i aktualne;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wydruk oferty powinien być zgodny z ofertą elektroniczną i zawierać wszystkie części (rozdziały) formularza;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wszystkie strony oferty (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formularz, dokumenty, oświadczenia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) powinny zostać ponumerowane oraz podpisane przez osoby uprawnione do reprezentowania oferenta zgodnie z załączonym wzorem podpisów;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proszę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sprawdzić, czy oferta została zapisana na nośniku elektronicznym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(płyta CD powinna zostać opisana);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 przypadku przedstawienia w ofercie umowy z podwykonawcą należy pamiętać,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że umowa z podwykonawcą lub zobowiązanie podwykonawcy do zawarcia umowy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z oferentem powinno zawierać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zastrzeżenie o prawie Funduszu do przeprowadzenia kontroli na zasadach określonych w ustawie, w zakresie wynikającym z umowy zawartej z dyrektorem oddziału Funduszu;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 przypadku, gdy oferent nie przedstawia w ofercie</a:t>
            </a: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umowy </a:t>
            </a: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</a:rPr>
              <a:t>z podwykonawcą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/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lub zobowiązania </a:t>
            </a: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</a:rPr>
              <a:t>podwykonawcy do zawarcia umowy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z </a:t>
            </a:r>
            <a:r>
              <a:rPr lang="pl-PL" sz="1800" b="1" dirty="0">
                <a:solidFill>
                  <a:schemeClr val="tx2"/>
                </a:solidFill>
                <a:latin typeface="Calibri" panose="020F0502020204030204" pitchFamily="34" charset="0"/>
              </a:rPr>
              <a:t>oferentem </a:t>
            </a: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należy złożyć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oświadczenie, że umowa będzie wykonywana przez oferenta samodzielnie bez zlecania podwykonawcom udzielania świadczeń będących przedmiotem umowy;</a:t>
            </a:r>
            <a:endParaRPr lang="pl-PL" sz="18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40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493805"/>
              </p:ext>
            </p:extLst>
          </p:nvPr>
        </p:nvGraphicFramePr>
        <p:xfrm>
          <a:off x="107504" y="5013176"/>
          <a:ext cx="8856984" cy="936104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936104">
                <a:tc>
                  <a:txBody>
                    <a:bodyPr/>
                    <a:lstStyle/>
                    <a:p>
                      <a:pPr algn="l" rtl="0" fontAlgn="ctr"/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6525" marR="6525" marT="6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Ogólne </a:t>
            </a:r>
            <a:r>
              <a:rPr lang="pl-PL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wskazówki</a:t>
            </a:r>
            <a:r>
              <a:rPr lang="pl-PL" sz="2800" b="1" dirty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/>
            </a:r>
            <a:br>
              <a:rPr lang="pl-PL" sz="2800" b="1" dirty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</a:br>
            <a:r>
              <a:rPr lang="pl-PL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>do przygotowywania oferty</a:t>
            </a:r>
            <a:endParaRPr lang="pl-PL" sz="2800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 przypadku złożenia w ofercie kopii polisy lub innego dokumentu potwierdzającego zawarcie przez oferenta umowy ubezpieczenia odpowiedzialności cywilnej oferenta za szkody wyrządzone w związku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z udzielaniem świadczeń  w zakresie przedmiotu postępowania, na inny czas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niż okres obowiązywania umowy, 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proszę o złożenie oświadczenia z informacją, </a:t>
            </a:r>
            <a:b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że umowa ubezpieczenia odpowiedzialności cywilnej będzie kontynuowana </a:t>
            </a:r>
          </a:p>
          <a:p>
            <a:pPr marL="109728" indent="0">
              <a:buClr>
                <a:schemeClr val="tx2"/>
              </a:buClr>
              <a:buNone/>
            </a:pP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na cały okres obowiązywania umowy;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w przypadku przedstawienia formularza „Zgoda na doręczanie przez komisję konkursową oświadczeń i zawiadomień za pośrednictwem środków komunikacji elektronicznej”</a:t>
            </a:r>
            <a:r>
              <a:rPr lang="pl-PL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proszę pamiętać o wpisaniu w dokumencie adresu poczty elektronicznej;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Kopie dokumentów przedstawianych w ofercie powinny być poświadczone </a:t>
            </a:r>
            <a:b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pl-PL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za zgodność z oryginałem przez osoby uprawnione do reprezentowania oferenta.</a:t>
            </a: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pl-PL" sz="1800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pl-PL" sz="18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653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Wielkomiejsk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3927</TotalTime>
  <Words>217</Words>
  <Application>Microsoft Office PowerPoint</Application>
  <PresentationFormat>Pokaz na ekranie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7</vt:i4>
      </vt:variant>
    </vt:vector>
  </HeadingPairs>
  <TitlesOfParts>
    <vt:vector size="15" baseType="lpstr">
      <vt:lpstr>Calibri</vt:lpstr>
      <vt:lpstr>Georgia</vt:lpstr>
      <vt:lpstr>Lucida Sans Unicode</vt:lpstr>
      <vt:lpstr>Trebuchet MS</vt:lpstr>
      <vt:lpstr>Wingdings</vt:lpstr>
      <vt:lpstr>Wingdings 2</vt:lpstr>
      <vt:lpstr>Wielkomiejski</vt:lpstr>
      <vt:lpstr>1_Wielkomiejski</vt:lpstr>
      <vt:lpstr> </vt:lpstr>
      <vt:lpstr>Podstawy prawne</vt:lpstr>
      <vt:lpstr>Bezwzględnie wymagane warunki realizacji świadczeń w zakresach: lekarskiej ambulatoryjnej opieki rehabilitacyjnej, fizjoterapii ambulatoryjnej oraz fizjoterapii domowej zostały określone w Rozporządzeniu Ministra Zdrowia z dnia 6 listopada 2013 r. w sprawie świadczeń gwarantowanych z zakresu rehabilitacji leczniczej (Dz.U.2013.1522 ze zm.).    Istotne zmiany dotyczące warunków realizacji świadczeń w zakresach: fizjoterapii ambulatoryjnej oraz fizjoterapii domowej zostały zawarte w Rozporządzeniu Ministra Zdrowia z dnia 9 maja 2017 r. zmieniającym rozporządzenie w sprawie świadczeń gwarantowanych w sprawie świadczeń gwarantowanych z zakresu rehabilitacji leczniczej.</vt:lpstr>
      <vt:lpstr>Warunki dodatkowo oceniane  w rodzaju rehabilitacja lecznicza zostały określone  w Załączniku Nr 5 do Rozporządzenia Ministra Zdrowia z dnia 5 sierpnia 2016 r.  w sprawie szczegółowych kryteriów wyboru ofert w postępowaniu w sprawie zawarcia umów o udzielanie świadczeń opieki zdrowotnej (Dz.U.2016.1372 ze zm.). </vt:lpstr>
      <vt:lpstr>Kody komórek organizacyjnych  Rozporządzenie Ministra Zdrowia z dnia 17 maja 2012 r. (Dz.U.2012.594  ze zm.) w sprawie systemu resortowych kodów identyfikacyjnych  oraz szczegółowego sposobu ich nadawania. </vt:lpstr>
      <vt:lpstr>Ogólne wskazówki do przygotowywania oferty</vt:lpstr>
      <vt:lpstr>Ogólne wskazówki do przygotowywania oferty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Wybrane Procedury z grupy JGP E12 Ostre Zespoły Wieńcowe – leczenie inwazyjne</dc:title>
  <dc:creator>Michał Gościniec</dc:creator>
  <cp:lastModifiedBy>Małgorzata Pakuszyńska-Kołecka</cp:lastModifiedBy>
  <cp:revision>306</cp:revision>
  <cp:lastPrinted>2017-06-27T12:40:28Z</cp:lastPrinted>
  <dcterms:created xsi:type="dcterms:W3CDTF">2016-04-01T07:21:46Z</dcterms:created>
  <dcterms:modified xsi:type="dcterms:W3CDTF">2017-07-07T12:37:52Z</dcterms:modified>
</cp:coreProperties>
</file>