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4"/>
  </p:sldMasterIdLst>
  <p:sldIdLst>
    <p:sldId id="257" r:id="rId5"/>
    <p:sldId id="270" r:id="rId6"/>
    <p:sldId id="286" r:id="rId7"/>
    <p:sldId id="307" r:id="rId8"/>
    <p:sldId id="308" r:id="rId9"/>
    <p:sldId id="309" r:id="rId10"/>
    <p:sldId id="318" r:id="rId11"/>
    <p:sldId id="327" r:id="rId12"/>
    <p:sldId id="310" r:id="rId13"/>
    <p:sldId id="331" r:id="rId14"/>
    <p:sldId id="332" r:id="rId15"/>
    <p:sldId id="333" r:id="rId16"/>
    <p:sldId id="364" r:id="rId17"/>
    <p:sldId id="370" r:id="rId18"/>
    <p:sldId id="363" r:id="rId19"/>
    <p:sldId id="365" r:id="rId20"/>
    <p:sldId id="334" r:id="rId21"/>
    <p:sldId id="366" r:id="rId22"/>
    <p:sldId id="335" r:id="rId23"/>
    <p:sldId id="336" r:id="rId24"/>
    <p:sldId id="367" r:id="rId25"/>
    <p:sldId id="368" r:id="rId26"/>
    <p:sldId id="338" r:id="rId27"/>
    <p:sldId id="337" r:id="rId28"/>
    <p:sldId id="339" r:id="rId29"/>
    <p:sldId id="369" r:id="rId30"/>
    <p:sldId id="341" r:id="rId31"/>
    <p:sldId id="340" r:id="rId32"/>
    <p:sldId id="324" r:id="rId33"/>
    <p:sldId id="342" r:id="rId34"/>
    <p:sldId id="371" r:id="rId35"/>
    <p:sldId id="343" r:id="rId36"/>
    <p:sldId id="344" r:id="rId37"/>
    <p:sldId id="345" r:id="rId38"/>
    <p:sldId id="361" r:id="rId39"/>
    <p:sldId id="346" r:id="rId40"/>
    <p:sldId id="348" r:id="rId41"/>
    <p:sldId id="317" r:id="rId42"/>
    <p:sldId id="319" r:id="rId43"/>
    <p:sldId id="372" r:id="rId44"/>
    <p:sldId id="320" r:id="rId45"/>
    <p:sldId id="373" r:id="rId46"/>
    <p:sldId id="325" r:id="rId47"/>
    <p:sldId id="326" r:id="rId48"/>
    <p:sldId id="328" r:id="rId49"/>
    <p:sldId id="350" r:id="rId50"/>
    <p:sldId id="311" r:id="rId51"/>
    <p:sldId id="290" r:id="rId52"/>
    <p:sldId id="312" r:id="rId53"/>
    <p:sldId id="313" r:id="rId54"/>
    <p:sldId id="314" r:id="rId55"/>
    <p:sldId id="375" r:id="rId56"/>
    <p:sldId id="291" r:id="rId57"/>
    <p:sldId id="315" r:id="rId58"/>
    <p:sldId id="294" r:id="rId59"/>
    <p:sldId id="316" r:id="rId60"/>
    <p:sldId id="295" r:id="rId61"/>
    <p:sldId id="296" r:id="rId62"/>
    <p:sldId id="279" r:id="rId6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A400"/>
    <a:srgbClr val="0033CC"/>
    <a:srgbClr val="01A909"/>
    <a:srgbClr val="FF0066"/>
    <a:srgbClr val="00FF00"/>
    <a:srgbClr val="3A5BA7"/>
    <a:srgbClr val="50BCBD"/>
    <a:srgbClr val="261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gov/podpisz-dokument-elektronicznie-wykorzystaj-podpis-zaufany" TargetMode="External"/><Relationship Id="rId2" Type="http://schemas.openxmlformats.org/officeDocument/2006/relationships/hyperlink" Target="https://www.gov.pl/web/profilzauf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z-zielonagora.pl/PL/1226/Kontraktowanie_2024/" TargetMode="External"/><Relationship Id="rId2" Type="http://schemas.openxmlformats.org/officeDocument/2006/relationships/hyperlink" Target="https://www.nfz-zielonagora.pl/PL/82/Swiadczeniodawcy_Farmaceuc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nfz-zielonagora.pl/CLO_WO/" TargetMode="External"/><Relationship Id="rId4" Type="http://schemas.openxmlformats.org/officeDocument/2006/relationships/hyperlink" Target="https://portal.nfz-zielonagora.pl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portal.nfz-zielonagora.pl/CLO_WO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z-zielonagora.pl/PL/1232/Ofertowanie__Program_do_konkurs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z-zielonagora.pl/PL/1120/Akty_prawne/" TargetMode="External"/><Relationship Id="rId2" Type="http://schemas.openxmlformats.org/officeDocument/2006/relationships/hyperlink" Target="https://www.nfz-zielonagora.pl/PL/1229/Podstawy_praw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fz.gov.pl/zarzadzenia-prezesa/zarzadzenia-prezesa-nfz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fz-zielonagora.pl/SOP/" TargetMode="External"/><Relationship Id="rId7" Type="http://schemas.openxmlformats.org/officeDocument/2006/relationships/hyperlink" Target="https://www-2.nfz-lublin.pl/ap-pubpst/" TargetMode="External"/><Relationship Id="rId2" Type="http://schemas.openxmlformats.org/officeDocument/2006/relationships/hyperlink" Target="https://portal.nfz-zielonagora.pl/CLO_WS&#16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nfz-zielonagora.pl/CLO_WO/" TargetMode="External"/><Relationship Id="rId5" Type="http://schemas.openxmlformats.org/officeDocument/2006/relationships/hyperlink" Target="https://portal.nfz-zielonagora.pl/CLO_WS" TargetMode="External"/><Relationship Id="rId4" Type="http://schemas.openxmlformats.org/officeDocument/2006/relationships/hyperlink" Target="https://www.nfz-zielonagora.pl/PL/1232/Ofertowanie__Program_do_konkurs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.nfz-zielonagora.pl/CLO_WS/FormularzRejestracyjny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366955" y="2647662"/>
            <a:ext cx="7196395" cy="1567412"/>
          </a:xfrm>
        </p:spPr>
        <p:txBody>
          <a:bodyPr/>
          <a:lstStyle/>
          <a:p>
            <a:pPr algn="ctr"/>
            <a:r>
              <a:rPr lang="pl-PL" sz="2400" dirty="0"/>
              <a:t>Zasady tworzenia i składania ofert </a:t>
            </a:r>
            <a:br>
              <a:rPr lang="pl-PL" sz="2400" dirty="0"/>
            </a:br>
            <a:r>
              <a:rPr lang="pl-PL" sz="2400" dirty="0"/>
              <a:t>w postępowaniach w sprawie zawarcia umów </a:t>
            </a:r>
            <a:br>
              <a:rPr lang="pl-PL" sz="2400" dirty="0"/>
            </a:br>
            <a:r>
              <a:rPr lang="pl-PL" sz="2400"/>
              <a:t>o </a:t>
            </a:r>
            <a:r>
              <a:rPr lang="pl-PL" sz="2400" smtClean="0"/>
              <a:t>udzielanie </a:t>
            </a:r>
            <a:r>
              <a:rPr lang="pl-PL" sz="2400" dirty="0"/>
              <a:t>świadczeń opieki zdrowotnej  </a:t>
            </a:r>
            <a:r>
              <a:rPr lang="pl-PL" sz="2400" dirty="0" smtClean="0"/>
              <a:t>prowadzonych </a:t>
            </a:r>
            <a:r>
              <a:rPr lang="pl-PL" sz="2400" dirty="0"/>
              <a:t>w trybie konkursu ofert/rokowań.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885" y="1197109"/>
            <a:ext cx="10878560" cy="5011759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W naszym przykładzie pokażemy rejestrację formularza podmiotu leczniczego prowadzonego przez osobę fizyczną.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1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(1.1) Formularz rejestracyjny - Podmiot (właściciel)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154110"/>
            <a:ext cx="10515600" cy="1042999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" y="2749196"/>
            <a:ext cx="10616409" cy="36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1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(1.2) Formularz rejestracyjny - Adres podmiotu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905307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29" y="1270432"/>
            <a:ext cx="5729164" cy="2158568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30636"/>
              </p:ext>
            </p:extLst>
          </p:nvPr>
        </p:nvGraphicFramePr>
        <p:xfrm>
          <a:off x="606055" y="3898797"/>
          <a:ext cx="11236837" cy="18640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36837">
                  <a:extLst>
                    <a:ext uri="{9D8B030D-6E8A-4147-A177-3AD203B41FA5}">
                      <a16:colId xmlns:a16="http://schemas.microsoft.com/office/drawing/2014/main" val="1055566440"/>
                    </a:ext>
                  </a:extLst>
                </a:gridCol>
              </a:tblGrid>
              <a:tr h="1864046">
                <a:tc>
                  <a:txBody>
                    <a:bodyPr/>
                    <a:lstStyle/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Adres zgodny z wpisem w księdze rejestrowej w Rejestrze Podmiotów Leczniczych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w DZIALE I OZNACZENIE PODMIOTU LECZNICZEGO I LISTA ZAKŁADÓW LECZNICZYCH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w Rubryce 4. Adres siedziby podmiotu leczniczego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a jeśli podmiot nie podlega wpisowi do rejestru podmiotów leczniczych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- dane zawarte w CEIDG w rubryce  Stałe miejsce wykonywania działalności gospodarczej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10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9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1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(1.3) Formularz rejestracyjny – Dane kontaktowe i lista osób upoważnionych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900967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" y="2363187"/>
            <a:ext cx="10687376" cy="401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1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(1.4.a) Formularz rejestracyjny – Wpis do rejestru działalności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905122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72" y="2324217"/>
            <a:ext cx="4452475" cy="2178668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19256"/>
              </p:ext>
            </p:extLst>
          </p:nvPr>
        </p:nvGraphicFramePr>
        <p:xfrm>
          <a:off x="345688" y="4782039"/>
          <a:ext cx="1151921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19210">
                  <a:extLst>
                    <a:ext uri="{9D8B030D-6E8A-4147-A177-3AD203B41FA5}">
                      <a16:colId xmlns:a16="http://schemas.microsoft.com/office/drawing/2014/main" val="1529609595"/>
                    </a:ext>
                  </a:extLst>
                </a:gridCol>
              </a:tblGrid>
              <a:tr h="1267887">
                <a:tc>
                  <a:txBody>
                    <a:bodyPr/>
                    <a:lstStyle/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Wpisy</a:t>
                      </a:r>
                      <a:r>
                        <a:rPr lang="pl-PL" sz="1800" baseline="0" dirty="0">
                          <a:solidFill>
                            <a:schemeClr val="tx1"/>
                          </a:solidFill>
                        </a:rPr>
                        <a:t> do rejestru działalności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zgodny z wpisem w księdze rejestrowej w Rejestrze Podmiotów Leczniczych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w DZIALE I OZNACZENIE PODMIOTU LECZNICZEGO I LISTA ZAKŁADÓW LECZNICZYCH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w Rubryce 11. Forma organizacyjno-prawna podmiotu leczniczego, </a:t>
                      </a:r>
                      <a:br>
                        <a:rPr lang="pl-PL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    oznaczona kodem resortowym stanowiącym część IV systemu resortowych kodów identyfikacyjnych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endParaRPr lang="pl-P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4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4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1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(1.4.b) Formularz rejestracyjny – Wpis do rejestru działalności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953721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6721"/>
            <a:ext cx="4419600" cy="2162582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6871"/>
              </p:ext>
            </p:extLst>
          </p:nvPr>
        </p:nvGraphicFramePr>
        <p:xfrm>
          <a:off x="345688" y="5000625"/>
          <a:ext cx="11519210" cy="13811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19210">
                  <a:extLst>
                    <a:ext uri="{9D8B030D-6E8A-4147-A177-3AD203B41FA5}">
                      <a16:colId xmlns:a16="http://schemas.microsoft.com/office/drawing/2014/main" val="1529609595"/>
                    </a:ext>
                  </a:extLst>
                </a:gridCol>
              </a:tblGrid>
              <a:tr h="1381124">
                <a:tc>
                  <a:txBody>
                    <a:bodyPr/>
                    <a:lstStyle/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/>
                        <a:t>Jeśli podmiot nie podlega wpisowi do rejestru podmiotów leczniczych</a:t>
                      </a:r>
                    </a:p>
                    <a:p>
                      <a:pPr marL="0" indent="0">
                        <a:buClr>
                          <a:srgbClr val="0000FF"/>
                        </a:buClr>
                        <a:buNone/>
                      </a:pPr>
                      <a:r>
                        <a:rPr lang="pl-PL" sz="1800" dirty="0"/>
                        <a:t>- dane rejestru</a:t>
                      </a:r>
                      <a:r>
                        <a:rPr lang="pl-PL" sz="1800" baseline="0" dirty="0"/>
                        <a:t> centralnej ewidencji i informacji o działalności gospodarczej (</a:t>
                      </a:r>
                      <a:r>
                        <a:rPr lang="pl-PL" sz="1800" dirty="0"/>
                        <a:t>CEIDG)</a:t>
                      </a:r>
                      <a:br>
                        <a:rPr lang="pl-PL" sz="1800" dirty="0"/>
                      </a:br>
                      <a:r>
                        <a:rPr lang="pl-PL" sz="1800" baseline="0" dirty="0"/>
                        <a:t>  </a:t>
                      </a:r>
                      <a:r>
                        <a:rPr lang="pl-PL" sz="1800" dirty="0"/>
                        <a:t>lub dane Krajowego</a:t>
                      </a:r>
                      <a:r>
                        <a:rPr lang="pl-PL" sz="1800" baseline="0" dirty="0"/>
                        <a:t> Rejestru Sądowego (KRS)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484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5" y="2666721"/>
            <a:ext cx="4405810" cy="21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2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(2.1.a) Formularz rejestracyjny – Rodzaj i forma działalności </a:t>
            </a:r>
            <a:br>
              <a:rPr lang="pl-PL" sz="2200" dirty="0"/>
            </a:br>
            <a:r>
              <a:rPr lang="pl-PL" sz="2200" dirty="0"/>
              <a:t>       – w przypadku podmiotu leczniczego zarejestrowanego w rejestrze podmiotów leczniczych 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940320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843778"/>
            <a:ext cx="10100929" cy="32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2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(2.1.b) Formularz rejestracyjny – Rodzaj i forma działalności </a:t>
            </a:r>
            <a:br>
              <a:rPr lang="pl-PL" sz="2200" dirty="0"/>
            </a:br>
            <a:r>
              <a:rPr lang="pl-PL" sz="2200" dirty="0"/>
              <a:t>       – w przypadku praktyki zawodowej 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855258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8" y="2864331"/>
            <a:ext cx="10069034" cy="32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36875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3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(3) Formularz rejestracyjny - Wpisy do rejestrów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848212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3" y="2693727"/>
            <a:ext cx="10165676" cy="32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36875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4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(4) Formularz rejestracyjny – Dane działalności, adres, dane kontaktowe </a:t>
            </a:r>
            <a:br>
              <a:rPr lang="pl-PL" sz="2200" dirty="0"/>
            </a:b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        (proszę wpisać takie same dane jak w kroku </a:t>
            </a:r>
            <a:r>
              <a:rPr lang="pl-PL" sz="2200" dirty="0" smtClean="0"/>
              <a:t>1)</a:t>
            </a:r>
            <a:endParaRPr lang="pl-PL" sz="22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918551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54" y="2738780"/>
            <a:ext cx="8830091" cy="226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5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(5) Formularz rejestracyjny – na podstawie danych wprowadzonych w poprzednich krokach </a:t>
            </a:r>
            <a:br>
              <a:rPr lang="pl-PL" sz="2200" dirty="0"/>
            </a:br>
            <a:r>
              <a:rPr lang="pl-PL" sz="2200" dirty="0"/>
              <a:t>       zostanie utworzony formularz, który należy zweryfikować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1057275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09" y="2736738"/>
            <a:ext cx="10035272" cy="32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8" name="Freeform 6"/>
          <p:cNvSpPr/>
          <p:nvPr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9" name="Freeform 7"/>
          <p:cNvSpPr/>
          <p:nvPr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9"/>
          <p:cNvSpPr/>
          <p:nvPr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" name="Freeform 10"/>
          <p:cNvSpPr/>
          <p:nvPr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11"/>
          <p:cNvSpPr/>
          <p:nvPr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2"/>
          <p:cNvSpPr/>
          <p:nvPr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3"/>
          <p:cNvSpPr/>
          <p:nvPr/>
        </p:nvSpPr>
        <p:spPr>
          <a:xfrm>
            <a:off x="10021398" y="2962024"/>
            <a:ext cx="2200396" cy="253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 lang="pl-PL" dirty="0">
              <a:solidFill>
                <a:srgbClr val="FF0000"/>
              </a:solidFill>
            </a:endParaRPr>
          </a:p>
          <a:p>
            <a:pPr defTabSz="914287">
              <a:lnSpc>
                <a:spcPct val="100000"/>
              </a:lnSpc>
              <a:defRPr sz="1200"/>
            </a:pPr>
            <a:endParaRPr lang="pl-PL" dirty="0">
              <a:solidFill>
                <a:srgbClr val="FF0000"/>
              </a:solidFill>
            </a:endParaRPr>
          </a:p>
          <a:p>
            <a:pPr defTabSz="914287">
              <a:lnSpc>
                <a:spcPct val="100000"/>
              </a:lnSpc>
              <a:defRPr sz="1200"/>
            </a:pPr>
            <a:endParaRPr lang="pl-PL" dirty="0">
              <a:solidFill>
                <a:srgbClr val="FF0000"/>
              </a:solidFill>
            </a:endParaRPr>
          </a:p>
          <a:p>
            <a:pPr defTabSz="914287">
              <a:lnSpc>
                <a:spcPct val="100000"/>
              </a:lnSpc>
              <a:defRPr sz="1200"/>
            </a:pPr>
            <a:endParaRPr lang="pl-PL" dirty="0">
              <a:solidFill>
                <a:srgbClr val="FF0000"/>
              </a:solidFill>
            </a:endParaRPr>
          </a:p>
          <a:p>
            <a:pPr defTabSz="914287">
              <a:lnSpc>
                <a:spcPct val="100000"/>
              </a:lnSpc>
              <a:defRPr sz="1200"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5"/>
          <p:cNvSpPr/>
          <p:nvPr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6"/>
          <p:cNvSpPr/>
          <p:nvPr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7"/>
          <p:cNvSpPr/>
          <p:nvPr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" name="Freeform 18"/>
          <p:cNvSpPr/>
          <p:nvPr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9"/>
          <p:cNvSpPr/>
          <p:nvPr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1" name="Freeform 20"/>
          <p:cNvSpPr/>
          <p:nvPr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37"/>
          <p:cNvSpPr/>
          <p:nvPr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38"/>
          <p:cNvSpPr/>
          <p:nvPr/>
        </p:nvSpPr>
        <p:spPr>
          <a:xfrm>
            <a:off x="5397815" y="2166483"/>
            <a:ext cx="1311399" cy="1844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 lang="pl-PL" sz="1200" b="1" dirty="0">
              <a:solidFill>
                <a:srgbClr val="0033CC"/>
              </a:solidFill>
            </a:endParaRPr>
          </a:p>
          <a:p>
            <a:pPr defTabSz="914287">
              <a:lnSpc>
                <a:spcPct val="100000"/>
              </a:lnSpc>
              <a:defRPr sz="1200"/>
            </a:pPr>
            <a:endParaRPr lang="pl-PL" sz="1200" b="1" dirty="0">
              <a:solidFill>
                <a:srgbClr val="0033CC"/>
              </a:solidFill>
            </a:endParaRPr>
          </a:p>
          <a:p>
            <a:pPr defTabSz="914287">
              <a:lnSpc>
                <a:spcPct val="100000"/>
              </a:lnSpc>
              <a:defRPr sz="1200"/>
            </a:pPr>
            <a:r>
              <a:rPr lang="pl-PL" sz="1200" b="1" dirty="0">
                <a:solidFill>
                  <a:srgbClr val="0033CC"/>
                </a:solidFill>
              </a:rPr>
              <a:t>     Adres </a:t>
            </a:r>
          </a:p>
          <a:p>
            <a:pPr defTabSz="914287">
              <a:lnSpc>
                <a:spcPct val="100000"/>
              </a:lnSpc>
              <a:defRPr sz="1200"/>
            </a:pPr>
            <a:r>
              <a:rPr lang="pl-PL" sz="1200" b="1" dirty="0">
                <a:solidFill>
                  <a:srgbClr val="0033CC"/>
                </a:solidFill>
              </a:rPr>
              <a:t>    siedziby </a:t>
            </a:r>
          </a:p>
          <a:p>
            <a:pPr defTabSz="914287">
              <a:lnSpc>
                <a:spcPct val="100000"/>
              </a:lnSpc>
              <a:defRPr sz="1200"/>
            </a:pPr>
            <a:r>
              <a:rPr lang="pl-PL" sz="1200" b="1" dirty="0">
                <a:solidFill>
                  <a:srgbClr val="0033CC"/>
                </a:solidFill>
              </a:rPr>
              <a:t>    Oddziału:</a:t>
            </a:r>
          </a:p>
          <a:p>
            <a:pPr defTabSz="914287">
              <a:lnSpc>
                <a:spcPct val="100000"/>
              </a:lnSpc>
              <a:defRPr sz="1200"/>
            </a:pPr>
            <a:r>
              <a:rPr lang="pl-PL" sz="1200" b="1" dirty="0">
                <a:solidFill>
                  <a:srgbClr val="0033CC"/>
                </a:solidFill>
              </a:rPr>
              <a:t>    65-057 </a:t>
            </a:r>
          </a:p>
          <a:p>
            <a:pPr defTabSz="914287">
              <a:lnSpc>
                <a:spcPct val="100000"/>
              </a:lnSpc>
              <a:defRPr sz="1200"/>
            </a:pPr>
            <a:r>
              <a:rPr lang="pl-PL" sz="1200" b="1" dirty="0">
                <a:solidFill>
                  <a:srgbClr val="0033CC"/>
                </a:solidFill>
              </a:rPr>
              <a:t>   Zielona Góra</a:t>
            </a:r>
          </a:p>
          <a:p>
            <a:pPr defTabSz="914287">
              <a:lnSpc>
                <a:spcPct val="100000"/>
              </a:lnSpc>
              <a:defRPr sz="1200"/>
            </a:pPr>
            <a:r>
              <a:rPr lang="pl-PL" sz="1200" b="1" dirty="0">
                <a:solidFill>
                  <a:srgbClr val="0033CC"/>
                </a:solidFill>
              </a:rPr>
              <a:t>  ul. Podgórna 9 B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5" name="Symbol zastępczy tekstu 22"/>
          <p:cNvSpPr txBox="1">
            <a:spLocks/>
          </p:cNvSpPr>
          <p:nvPr/>
        </p:nvSpPr>
        <p:spPr>
          <a:xfrm>
            <a:off x="502510" y="701960"/>
            <a:ext cx="4432343" cy="782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rgbClr val="000099"/>
                </a:solidFill>
              </a:rPr>
              <a:t>Lubuski Oddział Wojewódzki Narodowego Funduszu Zdrowia</a:t>
            </a:r>
          </a:p>
        </p:txBody>
      </p:sp>
      <p:sp>
        <p:nvSpPr>
          <p:cNvPr id="36" name="Symbol zastępczy tekstu 19"/>
          <p:cNvSpPr txBox="1">
            <a:spLocks/>
          </p:cNvSpPr>
          <p:nvPr/>
        </p:nvSpPr>
        <p:spPr>
          <a:xfrm>
            <a:off x="494535" y="1853730"/>
            <a:ext cx="4067758" cy="4324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31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6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(6) Formularz rejestracyjny - Dane administratora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1184276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41" y="2380316"/>
            <a:ext cx="7905238" cy="36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7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(7) Formularz rejestracyjny - Dane administratora – proszę zapoznać się oświadczeniami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6" y="2574161"/>
            <a:ext cx="10173698" cy="32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8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(8) Formularz rejestracyjny – proszę pobrać i przygotować umowę na korzystanie z SI OW NFZ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        oraz zapoznać się z regulaminem na korzystanie z Portalu NFZ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1200" dirty="0"/>
              <a:t>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40" y="3157868"/>
            <a:ext cx="11139835" cy="26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3"/>
            <a:ext cx="10878560" cy="4649011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9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(9) Formularz rejestracyjny – Podsumowanie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Sprawdzamy wszystkie dane, jeżeli są poprawne, wybieramy przycisk </a:t>
            </a:r>
            <a:r>
              <a:rPr lang="pl-PL" sz="2200" b="1" dirty="0">
                <a:solidFill>
                  <a:srgbClr val="000099"/>
                </a:solidFill>
              </a:rPr>
              <a:t>Zatwierdź. </a:t>
            </a:r>
            <a:br>
              <a:rPr lang="pl-PL" sz="2200" b="1" dirty="0">
                <a:solidFill>
                  <a:srgbClr val="000099"/>
                </a:solidFill>
              </a:rPr>
            </a:br>
            <a:r>
              <a:rPr lang="pl-PL" sz="2200" b="1" dirty="0">
                <a:solidFill>
                  <a:srgbClr val="000099"/>
                </a:solidFill>
              </a:rPr>
              <a:t>Jeżeli są błędy możemy je poprawić przyciskając Wstecz i przechodzimy do ekranu z danymi do poprawienia, edytujemy i zatwierdzany poprawę błędnego wpisu </a:t>
            </a:r>
            <a:br>
              <a:rPr lang="pl-PL" sz="2200" b="1" dirty="0">
                <a:solidFill>
                  <a:srgbClr val="000099"/>
                </a:solidFill>
              </a:rPr>
            </a:br>
            <a:r>
              <a:rPr lang="pl-PL" sz="2200" b="1" dirty="0">
                <a:solidFill>
                  <a:srgbClr val="000099"/>
                </a:solidFill>
              </a:rPr>
              <a:t>przyciskamy Dalej aż do podsumowania, gdzie wybieramy Zatwierdź.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861832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7" y="4998805"/>
            <a:ext cx="2987747" cy="12003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86" y="2275367"/>
            <a:ext cx="10176300" cy="11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1"/>
            <a:ext cx="10878560" cy="42672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10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(10) Formularz rejestracyjny – Podsumowanie</a:t>
            </a: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wybraniu przycisku </a:t>
            </a:r>
            <a:r>
              <a:rPr lang="pl-PL" sz="2200" b="1" dirty="0"/>
              <a:t>Zatwierdź </a:t>
            </a:r>
            <a:br>
              <a:rPr lang="pl-PL" sz="2200" b="1" dirty="0"/>
            </a:br>
            <a:r>
              <a:rPr lang="pl-PL" sz="2200" dirty="0"/>
              <a:t>od nadawcy </a:t>
            </a:r>
            <a:r>
              <a:rPr lang="pl-PL" sz="2200" b="1" dirty="0"/>
              <a:t>portal@nfz-zielonagora.pl </a:t>
            </a:r>
            <a:br>
              <a:rPr lang="pl-PL" sz="2200" b="1" dirty="0"/>
            </a:br>
            <a:r>
              <a:rPr lang="pl-PL" sz="2200" dirty="0"/>
              <a:t>na adres mail podany w formularzu, wysłane jest potwierdzenie wstępnej rejestracji </a:t>
            </a:r>
            <a:br>
              <a:rPr lang="pl-PL" sz="2200" dirty="0"/>
            </a:br>
            <a:r>
              <a:rPr lang="pl-PL" sz="2200" dirty="0"/>
              <a:t>do Portalu NFZ</a:t>
            </a:r>
            <a:r>
              <a:rPr lang="pl-PL" sz="2200" b="1" dirty="0"/>
              <a:t> (Portalu Świadczeniodawcy). </a:t>
            </a:r>
            <a:br>
              <a:rPr lang="pl-PL" sz="2200" b="1" dirty="0"/>
            </a:b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Podany w wiadomości link pozwala na potwierdzenie wniosku </a:t>
            </a:r>
            <a:br>
              <a:rPr lang="pl-PL" sz="2200" b="1" dirty="0"/>
            </a:br>
            <a:r>
              <a:rPr lang="pl-PL" sz="2200" b="1" dirty="0"/>
              <a:t>oraz wydrukowanie go w celu przesłania do Oddziału Narodowego Funduszu Zdrowia</a:t>
            </a:r>
            <a:br>
              <a:rPr lang="pl-PL" sz="2200" b="1" dirty="0"/>
            </a:br>
            <a:r>
              <a:rPr lang="pl-PL" sz="2200" b="1" dirty="0"/>
              <a:t>celem rozpatrzenia.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b="1" dirty="0">
                <a:solidFill>
                  <a:srgbClr val="FF0000"/>
                </a:solidFill>
              </a:rPr>
              <a:t>Uwaga: Jeżeli wniosek nie zostanie potwierdzony w ciągu 7 dni, </a:t>
            </a:r>
            <a:br>
              <a:rPr lang="pl-PL" sz="2200" b="1" dirty="0">
                <a:solidFill>
                  <a:srgbClr val="FF0000"/>
                </a:solidFill>
              </a:rPr>
            </a:br>
            <a:r>
              <a:rPr lang="pl-PL" sz="2200" b="1" dirty="0">
                <a:solidFill>
                  <a:srgbClr val="FF0000"/>
                </a:solidFill>
              </a:rPr>
              <a:t>               będzie on usunięty z systemu.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</p:spTree>
    <p:extLst>
      <p:ext uri="{BB962C8B-B14F-4D97-AF65-F5344CB8AC3E}">
        <p14:creationId xmlns:p14="http://schemas.microsoft.com/office/powerpoint/2010/main" val="22142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255" y="1388533"/>
            <a:ext cx="6224854" cy="4937111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3600" b="1" dirty="0"/>
              <a:t>11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(11) Formularz rejestracyjny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Pozostaje nam wydrukować formularz rejestracyjny poprzez przycisk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Przyciśniecie go spowoduje utworzenie pliku pdf, </a:t>
            </a:r>
            <a:br>
              <a:rPr lang="pl-PL" sz="3600" dirty="0"/>
            </a:br>
            <a:r>
              <a:rPr lang="pl-PL" sz="3600" dirty="0"/>
              <a:t>który należy wydrukować lub zapisać </a:t>
            </a:r>
            <a:br>
              <a:rPr lang="pl-PL" sz="3600" dirty="0"/>
            </a:br>
            <a:r>
              <a:rPr lang="pl-PL" sz="3600" dirty="0"/>
              <a:t>do nowo utworzonego katalogu o nazwie np. do podpisu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Co uzupełnić w dokumencie poprzez funkcję </a:t>
            </a:r>
            <a:br>
              <a:rPr lang="pl-PL" sz="3600" dirty="0"/>
            </a:br>
            <a:r>
              <a:rPr lang="pl-PL" sz="3600" dirty="0"/>
              <a:t>programu do pliku pdf 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3600" dirty="0"/>
              <a:t>strona 3 - na dole podpis osób upoważnionych do reprezentowania świadczeniodawcy </a:t>
            </a:r>
            <a:br>
              <a:rPr lang="pl-PL" sz="3600" dirty="0"/>
            </a:br>
            <a:r>
              <a:rPr lang="pl-PL" sz="3600" dirty="0"/>
              <a:t>- podpisać Profilem Zaufanym przez upoważnione osoby </a:t>
            </a:r>
            <a:br>
              <a:rPr lang="pl-PL" sz="3600" dirty="0"/>
            </a:br>
            <a:r>
              <a:rPr lang="pl-PL" sz="3600" dirty="0"/>
              <a:t>   (wymienione we właściwych rejestrach KRS lub CEIDG)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3600" dirty="0"/>
              <a:t>strona 3 (podpis administratora) - należy podpisać </a:t>
            </a:r>
            <a:br>
              <a:rPr lang="pl-PL" sz="3600" dirty="0"/>
            </a:br>
            <a:r>
              <a:rPr lang="pl-PL" sz="3600" dirty="0"/>
              <a:t>Profilem Zaufanym osoby wyznaczonej </a:t>
            </a:r>
            <a:br>
              <a:rPr lang="pl-PL" sz="3600" dirty="0"/>
            </a:br>
            <a:r>
              <a:rPr lang="pl-PL" sz="3600" dirty="0"/>
              <a:t>do pełnienia obowiązków administratora portalu NFZ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3600" dirty="0"/>
              <a:t>strony (umowa na korzystanie z Portalu NFZ) </a:t>
            </a:r>
            <a:br>
              <a:rPr lang="pl-PL" sz="3600" dirty="0"/>
            </a:br>
            <a:r>
              <a:rPr lang="pl-PL" sz="3600" dirty="0"/>
              <a:t>- na górze dane świadczeniodawcy i w odpowiednich miejscach </a:t>
            </a:r>
            <a:br>
              <a:rPr lang="pl-PL" sz="3600" dirty="0"/>
            </a:br>
            <a:r>
              <a:rPr lang="pl-PL" sz="3600" dirty="0"/>
              <a:t>- na dole strony w miejscu Użytkownik </a:t>
            </a:r>
            <a:br>
              <a:rPr lang="pl-PL" sz="3600" dirty="0"/>
            </a:br>
            <a:r>
              <a:rPr lang="pl-PL" sz="3600" dirty="0"/>
              <a:t>   podpisać Profilem Zaufanym przez upoważnione osoby  </a:t>
            </a:r>
            <a:br>
              <a:rPr lang="pl-PL" sz="3600" dirty="0"/>
            </a:br>
            <a:r>
              <a:rPr lang="pl-PL" sz="3600" dirty="0"/>
              <a:t>    (wymienione we właściwych rejestrach KRS lub CEIDG)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951" y="1975529"/>
            <a:ext cx="1085906" cy="2730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CF5BC5B-70BD-48C2-384F-CC823BF66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213" y="3124183"/>
            <a:ext cx="1577477" cy="358171"/>
          </a:xfrm>
          <a:prstGeom prst="rect">
            <a:avLst/>
          </a:prstGeom>
        </p:spPr>
      </p:pic>
      <p:pic>
        <p:nvPicPr>
          <p:cNvPr id="9" name="Obraz 8" descr="Obraz zawierający tekst, Czcionka, zrzut ekranu, biały&#10;&#10;Opis wygenerowany automatycznie">
            <a:extLst>
              <a:ext uri="{FF2B5EF4-FFF2-40B4-BE49-F238E27FC236}">
                <a16:creationId xmlns:a16="http://schemas.microsoft.com/office/drawing/2014/main" id="{62BC6623-58EE-6824-54A4-037717DA7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13" y="2578326"/>
            <a:ext cx="5248001" cy="1297582"/>
          </a:xfrm>
          <a:prstGeom prst="rect">
            <a:avLst/>
          </a:prstGeom>
        </p:spPr>
      </p:pic>
      <p:pic>
        <p:nvPicPr>
          <p:cNvPr id="11" name="Obraz 10" descr="Obraz zawierający tekst, zrzut ekranu, Czcionka, paragon&#10;&#10;Opis wygenerowany automatycznie">
            <a:extLst>
              <a:ext uri="{FF2B5EF4-FFF2-40B4-BE49-F238E27FC236}">
                <a16:creationId xmlns:a16="http://schemas.microsoft.com/office/drawing/2014/main" id="{5335684C-2E5F-751B-6371-E24F0D25A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09" y="881378"/>
            <a:ext cx="5116211" cy="1652056"/>
          </a:xfrm>
          <a:prstGeom prst="rect">
            <a:avLst/>
          </a:prstGeom>
        </p:spPr>
      </p:pic>
      <p:pic>
        <p:nvPicPr>
          <p:cNvPr id="13" name="Obraz 1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6CEBB8CB-A907-C3B6-6835-5104920C0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35" y="3902673"/>
            <a:ext cx="5138510" cy="23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255" y="1388533"/>
            <a:ext cx="6224854" cy="4937111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3600" b="1" dirty="0"/>
              <a:t>12 Krok 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(12) Formularz rejestracyjny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36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Podpisywanie Profilem Zaufanym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>
                <a:hlinkClick r:id="rId2"/>
              </a:rPr>
              <a:t>https://www.gov.pl/web/profilzaufany</a:t>
            </a:r>
            <a:endParaRPr lang="pl-PL" sz="3600" dirty="0"/>
          </a:p>
          <a:p>
            <a:pPr marL="0" indent="0">
              <a:buClr>
                <a:srgbClr val="0000FF"/>
              </a:buClr>
              <a:buNone/>
            </a:pPr>
            <a:endParaRPr lang="pl-PL" sz="36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>
                <a:hlinkClick r:id="rId3"/>
              </a:rPr>
              <a:t>https://www.gov.pl/web/gov/podpisz-dokument-elektronicznie-wykorzystaj-podpis-zaufany</a:t>
            </a:r>
            <a:endParaRPr lang="pl-PL" sz="3600" dirty="0"/>
          </a:p>
          <a:p>
            <a:pPr marL="0" indent="0">
              <a:buClr>
                <a:srgbClr val="0000FF"/>
              </a:buClr>
              <a:buNone/>
            </a:pPr>
            <a:endParaRPr lang="pl-PL" sz="36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3600" dirty="0"/>
              <a:t>Jeśli brak </a:t>
            </a:r>
            <a:r>
              <a:rPr lang="pl-PL" sz="3600" dirty="0" smtClean="0"/>
              <a:t>jest możliwości </a:t>
            </a:r>
            <a:r>
              <a:rPr lang="pl-PL" sz="3600" dirty="0"/>
              <a:t>podpisania </a:t>
            </a:r>
            <a:r>
              <a:rPr lang="pl-PL" sz="3600" dirty="0" smtClean="0"/>
              <a:t>Profilem </a:t>
            </a:r>
            <a:r>
              <a:rPr lang="pl-PL" sz="3600" dirty="0"/>
              <a:t>Zaufanym lub Podpisem </a:t>
            </a:r>
            <a:r>
              <a:rPr lang="pl-PL" sz="3600" dirty="0" smtClean="0"/>
              <a:t>Kwalifikowanym, prosimy o: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- </a:t>
            </a:r>
            <a:r>
              <a:rPr lang="pl-PL" sz="3600" dirty="0" smtClean="0"/>
              <a:t>wydrukowanie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dirty="0"/>
              <a:t>- </a:t>
            </a:r>
            <a:r>
              <a:rPr lang="pl-PL" sz="3600" dirty="0" smtClean="0"/>
              <a:t>wypełnienie danych </a:t>
            </a:r>
            <a:r>
              <a:rPr lang="pl-PL" sz="3600" dirty="0"/>
              <a:t>w opisanych miejscach</a:t>
            </a:r>
            <a:br>
              <a:rPr lang="pl-PL" sz="3600" dirty="0"/>
            </a:br>
            <a:r>
              <a:rPr lang="pl-PL" sz="3600" dirty="0"/>
              <a:t>- </a:t>
            </a:r>
            <a:r>
              <a:rPr lang="pl-PL" sz="3600" dirty="0" smtClean="0"/>
              <a:t>podpisanie odręcznie</a:t>
            </a:r>
            <a:endParaRPr lang="pl-PL" sz="36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C278033-6A78-CA0C-AAE5-0650C86FC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260" y="1233892"/>
            <a:ext cx="5059939" cy="41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4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 algn="ctr">
              <a:buClr>
                <a:srgbClr val="0000FF"/>
              </a:buClr>
              <a:buNone/>
            </a:pPr>
            <a:endParaRPr lang="pl-PL" sz="2200" dirty="0"/>
          </a:p>
          <a:p>
            <a:pPr marL="0" indent="0" algn="ctr">
              <a:buClr>
                <a:srgbClr val="0000FF"/>
              </a:buClr>
              <a:buNone/>
            </a:pPr>
            <a:endParaRPr lang="pl-PL" sz="2200" dirty="0"/>
          </a:p>
          <a:p>
            <a:pPr marL="0" indent="0" algn="ctr">
              <a:buClr>
                <a:srgbClr val="0000FF"/>
              </a:buClr>
              <a:buNone/>
            </a:pPr>
            <a:r>
              <a:rPr lang="pl-PL" sz="2200" dirty="0"/>
              <a:t>Tak przygotowany formularz i umowę na korzystanie z Portalu NFZ  </a:t>
            </a:r>
            <a:br>
              <a:rPr lang="pl-PL" sz="2200" dirty="0"/>
            </a:br>
            <a:r>
              <a:rPr lang="pl-PL" sz="2200" dirty="0"/>
              <a:t>można przekazać w formie papierowej do </a:t>
            </a:r>
            <a:r>
              <a:rPr lang="pl-PL" sz="2200" dirty="0" smtClean="0"/>
              <a:t>Lubuskiego Oddziału </a:t>
            </a:r>
            <a:r>
              <a:rPr lang="pl-PL" sz="2200" dirty="0"/>
              <a:t>NFZ - osobiście, listownie</a:t>
            </a:r>
          </a:p>
          <a:p>
            <a:pPr marL="0" indent="0" algn="ctr">
              <a:buClr>
                <a:srgbClr val="0000FF"/>
              </a:buClr>
              <a:buNone/>
            </a:pPr>
            <a:endParaRPr lang="pl-PL" sz="2200" dirty="0"/>
          </a:p>
          <a:p>
            <a:pPr marL="0" indent="0" algn="ctr">
              <a:buClr>
                <a:srgbClr val="0000FF"/>
              </a:buClr>
              <a:buNone/>
            </a:pPr>
            <a:r>
              <a:rPr lang="pl-PL" sz="2200" dirty="0"/>
              <a:t>lub w formie elektronicznej do oddziału NFZ - poprzez skrzynkę podawczą </a:t>
            </a:r>
            <a:br>
              <a:rPr lang="pl-PL" sz="2200" dirty="0"/>
            </a:br>
            <a:r>
              <a:rPr lang="pl-PL" sz="2000" dirty="0"/>
              <a:t>(</a:t>
            </a:r>
            <a:r>
              <a:rPr lang="pl-PL" sz="2000" dirty="0" err="1"/>
              <a:t>epuap</a:t>
            </a:r>
            <a:r>
              <a:rPr lang="pl-PL" sz="2000" dirty="0"/>
              <a:t>: /gennl9044i/</a:t>
            </a:r>
            <a:r>
              <a:rPr lang="pl-PL" sz="2000" dirty="0" err="1"/>
              <a:t>SkrytkaESP</a:t>
            </a:r>
            <a:r>
              <a:rPr lang="pl-PL" sz="2000" dirty="0"/>
              <a:t>)</a:t>
            </a: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przykład </a:t>
            </a:r>
          </a:p>
        </p:txBody>
      </p:sp>
    </p:spTree>
    <p:extLst>
      <p:ext uri="{BB962C8B-B14F-4D97-AF65-F5344CB8AC3E}">
        <p14:creationId xmlns:p14="http://schemas.microsoft.com/office/powerpoint/2010/main" val="41383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4"/>
            <a:ext cx="10878560" cy="4861954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otrzymaniu hasła (na wskazany we wniosku rejestracyjnym adres mail) </a:t>
            </a:r>
            <a:r>
              <a:rPr lang="pl-PL" sz="2200" dirty="0" smtClean="0"/>
              <a:t>musimy:</a:t>
            </a:r>
            <a:endParaRPr lang="pl-PL" sz="2200" dirty="0"/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2200" dirty="0"/>
              <a:t>Utworzyć Lokalizacje – wprowadzić adresy jednostek organizacyjnych 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2200" dirty="0"/>
              <a:t>Utworzyć strukturę organizacyjną zgodną z wpisem do RPWDL /Rejestr Podmiotów Wykonujących Działalność Leczniczą/ w przypadku podmiotów leczniczych:</a:t>
            </a:r>
          </a:p>
          <a:p>
            <a:pPr lvl="1">
              <a:buClr>
                <a:srgbClr val="0000FF"/>
              </a:buClr>
              <a:buFontTx/>
              <a:buChar char="-"/>
            </a:pPr>
            <a:r>
              <a:rPr lang="pl-PL" sz="2200" dirty="0"/>
              <a:t>Zakłady lecznicze</a:t>
            </a:r>
          </a:p>
          <a:p>
            <a:pPr lvl="1">
              <a:buClr>
                <a:srgbClr val="0000FF"/>
              </a:buClr>
              <a:buFontTx/>
              <a:buChar char="-"/>
            </a:pPr>
            <a:r>
              <a:rPr lang="pl-PL" sz="2200" dirty="0"/>
              <a:t>Jednostki organizacyjne</a:t>
            </a:r>
          </a:p>
          <a:p>
            <a:pPr lvl="1">
              <a:buClr>
                <a:srgbClr val="0000FF"/>
              </a:buClr>
              <a:buFontTx/>
              <a:buChar char="-"/>
            </a:pPr>
            <a:r>
              <a:rPr lang="pl-PL" sz="2200" dirty="0"/>
              <a:t>Komórki organizacyjne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2200" dirty="0"/>
              <a:t>Utworzyć strukturę wykonawczą: </a:t>
            </a:r>
          </a:p>
          <a:p>
            <a:pPr lvl="1">
              <a:buClr>
                <a:srgbClr val="0000FF"/>
              </a:buClr>
              <a:buFontTx/>
              <a:buChar char="-"/>
            </a:pPr>
            <a:r>
              <a:rPr lang="pl-PL" sz="2200" dirty="0"/>
              <a:t>Miejsca udzielania świadczeń z harmonogramem miejsca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2200" dirty="0"/>
              <a:t>Wprowadzić zasoby sprzętowe</a:t>
            </a:r>
          </a:p>
          <a:p>
            <a:pPr>
              <a:buClr>
                <a:srgbClr val="0000FF"/>
              </a:buClr>
              <a:buFontTx/>
              <a:buChar char="-"/>
            </a:pPr>
            <a:r>
              <a:rPr lang="pl-PL" sz="2200" dirty="0"/>
              <a:t>Wprowadzić zatrudnienie oraz wskazać miejsca pracy personelu z harmonogramem pracy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</p:spTree>
    <p:extLst>
      <p:ext uri="{BB962C8B-B14F-4D97-AF65-F5344CB8AC3E}">
        <p14:creationId xmlns:p14="http://schemas.microsoft.com/office/powerpoint/2010/main" val="23785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474657"/>
          </a:xfrm>
        </p:spPr>
        <p:txBody>
          <a:bodyPr>
            <a:normAutofit/>
          </a:bodyPr>
          <a:lstStyle/>
          <a:p>
            <a:r>
              <a:rPr lang="pl-PL" sz="2400" dirty="0"/>
              <a:t>Uzupełnienie struktury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2300748" y="1690688"/>
            <a:ext cx="3274141" cy="556966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Zakład leczniczy (w przypadku podmiotów leczniczych)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2872983" y="2503693"/>
            <a:ext cx="2530824" cy="436552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Jednostki organizacyjne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2772694" y="3079875"/>
            <a:ext cx="2731403" cy="395257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Komórki organizacyjne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176804" y="3637365"/>
            <a:ext cx="1970383" cy="449175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lokalizacje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2819890" y="4210741"/>
            <a:ext cx="2684207" cy="619432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Miejsca udzielania świadczeń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099932" y="2917436"/>
            <a:ext cx="2182762" cy="557696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Profil komórki organizacyjnej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863957" y="4014657"/>
            <a:ext cx="2654711" cy="565514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Harmonogram miejsca udzielania świadczeń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932096" y="5415607"/>
            <a:ext cx="1840598" cy="501446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Personel medyczny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3674956" y="5681079"/>
            <a:ext cx="914400" cy="395786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sprzęt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5138336" y="5635357"/>
            <a:ext cx="1899593" cy="405581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Środki transportu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7374193" y="5598587"/>
            <a:ext cx="1817002" cy="396987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Pomieszczenia</a:t>
            </a:r>
          </a:p>
        </p:txBody>
      </p:sp>
      <p:cxnSp>
        <p:nvCxnSpPr>
          <p:cNvPr id="17" name="Łącznik prosty ze strzałką 16"/>
          <p:cNvCxnSpPr>
            <a:endCxn id="6" idx="0"/>
          </p:cNvCxnSpPr>
          <p:nvPr/>
        </p:nvCxnSpPr>
        <p:spPr>
          <a:xfrm>
            <a:off x="4138394" y="2270463"/>
            <a:ext cx="1" cy="23323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6" idx="2"/>
            <a:endCxn id="7" idx="0"/>
          </p:cNvCxnSpPr>
          <p:nvPr/>
        </p:nvCxnSpPr>
        <p:spPr>
          <a:xfrm>
            <a:off x="4138395" y="2940245"/>
            <a:ext cx="1" cy="13963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7" idx="3"/>
            <a:endCxn id="10" idx="1"/>
          </p:cNvCxnSpPr>
          <p:nvPr/>
        </p:nvCxnSpPr>
        <p:spPr>
          <a:xfrm flipV="1">
            <a:off x="5504097" y="3196284"/>
            <a:ext cx="595835" cy="8122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7" idx="2"/>
          </p:cNvCxnSpPr>
          <p:nvPr/>
        </p:nvCxnSpPr>
        <p:spPr>
          <a:xfrm flipH="1">
            <a:off x="4138395" y="3475132"/>
            <a:ext cx="1" cy="162439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8" idx="2"/>
            <a:endCxn id="9" idx="0"/>
          </p:cNvCxnSpPr>
          <p:nvPr/>
        </p:nvCxnSpPr>
        <p:spPr>
          <a:xfrm flipH="1">
            <a:off x="4161994" y="4086540"/>
            <a:ext cx="2" cy="124201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9" idx="3"/>
            <a:endCxn id="11" idx="1"/>
          </p:cNvCxnSpPr>
          <p:nvPr/>
        </p:nvCxnSpPr>
        <p:spPr>
          <a:xfrm flipV="1">
            <a:off x="5504097" y="4297414"/>
            <a:ext cx="359860" cy="223043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2047077" y="4824139"/>
            <a:ext cx="1913998" cy="54804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endCxn id="13" idx="0"/>
          </p:cNvCxnSpPr>
          <p:nvPr/>
        </p:nvCxnSpPr>
        <p:spPr>
          <a:xfrm flipH="1">
            <a:off x="4132156" y="5262549"/>
            <a:ext cx="457200" cy="41853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endCxn id="14" idx="0"/>
          </p:cNvCxnSpPr>
          <p:nvPr/>
        </p:nvCxnSpPr>
        <p:spPr>
          <a:xfrm>
            <a:off x="4754880" y="5262549"/>
            <a:ext cx="1333253" cy="37280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5232728" y="5262549"/>
            <a:ext cx="3232163" cy="316764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zaokrąglony 37"/>
          <p:cNvSpPr/>
          <p:nvPr/>
        </p:nvSpPr>
        <p:spPr>
          <a:xfrm>
            <a:off x="435876" y="1223057"/>
            <a:ext cx="9481208" cy="51444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zaokrąglony 38"/>
          <p:cNvSpPr/>
          <p:nvPr/>
        </p:nvSpPr>
        <p:spPr>
          <a:xfrm>
            <a:off x="706582" y="3540675"/>
            <a:ext cx="8869681" cy="265364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4300628" y="4987347"/>
            <a:ext cx="1203469" cy="275202"/>
          </a:xfrm>
          <a:prstGeom prst="roundRect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zasoby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4489409" y="4824139"/>
            <a:ext cx="265471" cy="163208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56573" y="461819"/>
            <a:ext cx="10644881" cy="5855854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Szanowni Państwo,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zapraszamy </a:t>
            </a:r>
            <a:r>
              <a:rPr lang="pl-PL" sz="2200" dirty="0" smtClean="0"/>
              <a:t>do </a:t>
            </a:r>
            <a:r>
              <a:rPr lang="pl-PL" sz="2200" dirty="0"/>
              <a:t>zapoznania się z naszą prezentacją.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2200" b="1" dirty="0"/>
              <a:t>Cele naszej prezentacji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200" dirty="0"/>
              <a:t>Oczekujemy, że nasza prezentacja pozwoli Państwu:</a:t>
            </a:r>
          </a:p>
          <a:p>
            <a:pPr marL="628650" indent="-452438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/>
              <a:t>poznać/utrwalić zasady prawidłowego przygotowania ofert w ramach prowadzonych przez nas postępowań konkursowych/rokowań;</a:t>
            </a:r>
          </a:p>
          <a:p>
            <a:pPr marL="628650" indent="-452438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/>
              <a:t>przypomnieć/usystematyzować wiedzę </a:t>
            </a:r>
            <a:r>
              <a:rPr lang="pl-PL" sz="2200" dirty="0" smtClean="0"/>
              <a:t>dotyczącą </a:t>
            </a:r>
            <a:r>
              <a:rPr lang="pl-PL" sz="2200" dirty="0"/>
              <a:t>procesu składania ofert, </a:t>
            </a:r>
            <a:br>
              <a:rPr lang="pl-PL" sz="2200" dirty="0"/>
            </a:br>
            <a:r>
              <a:rPr lang="pl-PL" sz="2200" dirty="0"/>
              <a:t>ze szczególnym zwróceniem uwagi na wymagane dokumenty;</a:t>
            </a:r>
          </a:p>
          <a:p>
            <a:pPr marL="628650" indent="-452438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/>
              <a:t>złożyć ofertę zgodnie z wymaganiami, co przełoży się na sprawne przeprowadzanie przez nas postępowań konkursowych – uniknięcie wezwań Państwa/oferentów </a:t>
            </a:r>
            <a:br>
              <a:rPr lang="pl-PL" sz="2200" dirty="0"/>
            </a:br>
            <a:r>
              <a:rPr lang="pl-PL" sz="2200" dirty="0"/>
              <a:t>do uzupełnienia braków formalno-prawnych złożonej oferty.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pl-PL" sz="2200" b="1" dirty="0">
                <a:solidFill>
                  <a:srgbClr val="FFC000"/>
                </a:solidFill>
              </a:rPr>
              <a:t>Treści zawarte w prezentacji oraz przykładowej </a:t>
            </a:r>
            <a:r>
              <a:rPr lang="pl-PL" sz="2200" b="1" dirty="0" err="1">
                <a:solidFill>
                  <a:srgbClr val="FFC000"/>
                </a:solidFill>
              </a:rPr>
              <a:t>check</a:t>
            </a:r>
            <a:r>
              <a:rPr lang="pl-PL" sz="2200" b="1" dirty="0">
                <a:solidFill>
                  <a:srgbClr val="FFC000"/>
                </a:solidFill>
              </a:rPr>
              <a:t>- </a:t>
            </a:r>
            <a:r>
              <a:rPr lang="pl-PL" sz="2200" b="1" dirty="0" smtClean="0">
                <a:solidFill>
                  <a:srgbClr val="FFC000"/>
                </a:solidFill>
              </a:rPr>
              <a:t>liście mają </a:t>
            </a:r>
            <a:r>
              <a:rPr lang="pl-PL" sz="2200" b="1" dirty="0">
                <a:solidFill>
                  <a:srgbClr val="FFC000"/>
                </a:solidFill>
              </a:rPr>
              <a:t>wyłącznie charakter instruktażowy i nie mogą stanowić podstaw dla Państwa do wnoszenia ewentualnych roszczeń z tytułu prowadzenia postępowań konkursowych przez Komisję konkursową. </a:t>
            </a:r>
            <a:br>
              <a:rPr lang="pl-PL" sz="2200" b="1" dirty="0">
                <a:solidFill>
                  <a:srgbClr val="FFC000"/>
                </a:solidFill>
              </a:rPr>
            </a:br>
            <a:r>
              <a:rPr lang="pl-PL" sz="2200" b="1" dirty="0">
                <a:solidFill>
                  <a:srgbClr val="FFC000"/>
                </a:solidFill>
              </a:rPr>
              <a:t>Podstawą do wnoszenia przez Państwa roszczeń są wyłącznie zapisy aktów prawnych dotyczące danego postepowania konkursowego.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702" y="548640"/>
            <a:ext cx="1336330" cy="12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854" y="1411393"/>
            <a:ext cx="10878560" cy="4649011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W portalu NFZ przechodzimy do Portalu Potencjału – Struktura świadczeniodawcy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 - gdzie wprowadzamy potencjał świadczeniodawcy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10" name="Obraz 9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0E3D97F2-E305-5E91-0CE8-5FCBD6382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3" y="2970636"/>
            <a:ext cx="5454792" cy="21562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8BB9809-94D5-E503-4DBD-465B0D48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948" y="3048000"/>
            <a:ext cx="5837947" cy="20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3"/>
            <a:ext cx="10878560" cy="4649011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Lokalizacje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 menu głównego wybieramy Struktura świadczeniodawcy –&gt;  Lokalizacje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wyświetleniu podstrony Lokalizacje nową lokalizację dodajemy poprzez przycisk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9C557C6-FAE7-2107-C908-62415571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211" y="5258672"/>
            <a:ext cx="2512396" cy="46799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796ADAD-1DF6-7ECF-432B-CF75A3A5C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7" y="2754571"/>
            <a:ext cx="11370025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3"/>
            <a:ext cx="10878560" cy="4636485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Struktura organizacyjna Zakłady lecznicze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 menu głównego wybieramy Struktura świadczeniodawcy –&gt;  Zakłady lecznicze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wyświetleniu podstrony Zakłady lecznicze podmiotu leczniczego  nowy zakład dodajemy poprzez przycisk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0B90D40-D5D6-4338-56F8-8066F57D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31" y="5167312"/>
            <a:ext cx="3665538" cy="50296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7357336-7897-22AB-E603-3DFB3F108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59" y="2758382"/>
            <a:ext cx="11316681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4"/>
            <a:ext cx="10878560" cy="4267200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Struktura organizacyjna Jednostki organizacyjne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 menu głównego wybieramy Struktura świadczeniodawcy –&gt;  Jednostki organizacyjne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wyświetleniu podstrony Jednostki organizacyjne  nową jednostkę dodajemy poprzez przycisk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EC82F9C-B2C9-C4B1-1630-14C95D60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3" y="2777433"/>
            <a:ext cx="11453853" cy="130313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BC778C4-F938-A267-C3D1-AFDBC8F7F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065" y="5167311"/>
            <a:ext cx="3768355" cy="4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4"/>
            <a:ext cx="10878560" cy="4267200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Struktura organizacyjna Komórki organizacyjne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 menu głównego wybieramy Struktura świadczeniodawcy –&gt;  Komórki organizacyjne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wyświetleniu podstrony Komórki organizacyjne  nową komórkę dodajemy poprzez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przycisk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1992673-B734-6D7D-7EF0-78DD0215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84" y="2762192"/>
            <a:ext cx="11446232" cy="13336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80FA90D-D7D0-34C5-07F6-340A664E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307" y="5167312"/>
            <a:ext cx="3802594" cy="4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2" y="1549400"/>
            <a:ext cx="8642586" cy="303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Dla utworzonej komórki </a:t>
            </a:r>
            <a:r>
              <a:rPr lang="pl-PL" sz="2000" dirty="0" smtClean="0"/>
              <a:t>organizacyjnej </a:t>
            </a:r>
            <a:r>
              <a:rPr lang="pl-PL" sz="2000" dirty="0"/>
              <a:t>należy uzupełnić:</a:t>
            </a:r>
          </a:p>
          <a:p>
            <a:r>
              <a:rPr lang="pl-PL" sz="2000" dirty="0"/>
              <a:t>Dane podstawowe</a:t>
            </a:r>
          </a:p>
          <a:p>
            <a:r>
              <a:rPr lang="pl-PL" sz="2000" dirty="0"/>
              <a:t>Dostępność - harmonogramy godzin pracy komórki organizacyjnej</a:t>
            </a:r>
          </a:p>
          <a:p>
            <a:r>
              <a:rPr lang="pl-PL" sz="2000" dirty="0"/>
              <a:t>Dostępność - harmonogramy godzin pracy rejestracji dla komórki organizacyjnej</a:t>
            </a:r>
          </a:p>
          <a:p>
            <a:r>
              <a:rPr lang="pl-PL" sz="2000" dirty="0"/>
              <a:t>Profile działalności, czyli IX i X część kodu resortowego</a:t>
            </a:r>
          </a:p>
          <a:p>
            <a:r>
              <a:rPr lang="pl-PL" sz="2000" dirty="0"/>
              <a:t>Cechy miejsca realizacji</a:t>
            </a:r>
          </a:p>
          <a:p>
            <a:r>
              <a:rPr lang="pl-PL" sz="2000" dirty="0"/>
              <a:t>Obszary działania transportu sanitarnego, dotyczy tylko POZ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Rejestracja nowego podmiotu – co dalej ?</a:t>
            </a:r>
          </a:p>
        </p:txBody>
      </p:sp>
      <p:pic>
        <p:nvPicPr>
          <p:cNvPr id="10" name="Obraz 9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613A5490-5115-1A82-0FE0-BE4AB5653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0" y="4377638"/>
            <a:ext cx="10905880" cy="14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4"/>
            <a:ext cx="10878560" cy="5012266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Zasoby sprzętowe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 menu głównego wybieramy Komórka organizacyjna –&gt;  Zasoby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wprowadzany zasoby w danej komórce organizacyjnej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nową pozycję dodajemy poprzez kliknięcie przycisku 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2D3B4A1-013B-960C-5599-993252B0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520" y="4412284"/>
            <a:ext cx="2301439" cy="50296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B0A9823-5892-5ECA-9D67-D3A880DB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6" y="3208001"/>
            <a:ext cx="11205784" cy="5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047" y="1388534"/>
            <a:ext cx="10878560" cy="4595706"/>
          </a:xfrm>
        </p:spPr>
        <p:txBody>
          <a:bodyPr>
            <a:noAutofit/>
          </a:bodyPr>
          <a:lstStyle/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Zatrudniony personel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Z menu głównego wybieramy Portal Potencjału –&gt;  Personel</a:t>
            </a:r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wyświetleniu podstrony Personel nową osobę dodajemy klikając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Po wprowadzeniu zatrudnienia osoby należy wskazać jej miejsce pracy </a:t>
            </a:r>
            <a:r>
              <a:rPr lang="pl-PL" sz="2200" dirty="0" smtClean="0"/>
              <a:t>na </a:t>
            </a:r>
            <a:r>
              <a:rPr lang="pl-PL" sz="2200" dirty="0"/>
              <a:t>liście osób zatrudnionych w danej komórce organizacyjnej uzupełniając harmonogram </a:t>
            </a:r>
            <a:r>
              <a:rPr lang="pl-PL" sz="2200" dirty="0" smtClean="0"/>
              <a:t>pracy.</a:t>
            </a: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200" b="1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 – co dalej 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DD71DAD-7123-A03C-6B8C-90556066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42" y="2724088"/>
            <a:ext cx="7606274" cy="167519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1BCB5EA-FF6D-FF4D-EC2F-A920B62E4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929" y="4511935"/>
            <a:ext cx="2979678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10955132" cy="4491539"/>
          </a:xfrm>
        </p:spPr>
        <p:txBody>
          <a:bodyPr>
            <a:normAutofit/>
          </a:bodyPr>
          <a:lstStyle/>
          <a:p>
            <a:r>
              <a:rPr lang="pl-PL" sz="2000" dirty="0"/>
              <a:t>W przypadku posiadania konta na Portalu NFZ, należy sprawdzić czy wprowadzone dane są aktualne. 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Aktualizacja danych podmiotu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C81633-F753-69DF-1476-0B21375A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529" y="1996390"/>
            <a:ext cx="6248942" cy="1158340"/>
          </a:xfrm>
          <a:prstGeom prst="rect">
            <a:avLst/>
          </a:prstGeom>
        </p:spPr>
      </p:pic>
      <p:pic>
        <p:nvPicPr>
          <p:cNvPr id="8" name="Obraz 7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241C8869-862F-171B-A2C5-91120C15E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9" y="3588370"/>
            <a:ext cx="10912786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4739312"/>
          </a:xfrm>
        </p:spPr>
        <p:txBody>
          <a:bodyPr>
            <a:normAutofit/>
          </a:bodyPr>
          <a:lstStyle/>
          <a:p>
            <a:r>
              <a:rPr lang="pl-PL" sz="2000" dirty="0"/>
              <a:t>W obszarze </a:t>
            </a:r>
            <a:r>
              <a:rPr lang="pl-PL" sz="2000" b="1" dirty="0"/>
              <a:t>Podmiot </a:t>
            </a:r>
            <a:br>
              <a:rPr lang="pl-PL" sz="2000" b="1" dirty="0"/>
            </a:br>
            <a:r>
              <a:rPr lang="pl-PL" sz="2000" dirty="0"/>
              <a:t>można uzyskać wszystkie informacje, które zostały podane podczas rejestracji kontrahenta w systemie oddziałowym. </a:t>
            </a:r>
            <a:br>
              <a:rPr lang="pl-PL" sz="2000" dirty="0"/>
            </a:br>
            <a:r>
              <a:rPr lang="pl-PL" sz="2000" dirty="0"/>
              <a:t>Informacje przedstawione są </a:t>
            </a:r>
            <a:br>
              <a:rPr lang="pl-PL" sz="2000" dirty="0"/>
            </a:br>
            <a:r>
              <a:rPr lang="pl-PL" sz="2000" dirty="0"/>
              <a:t>w zakładkach, których nazwy odpowiadają zebranym w nich danym. </a:t>
            </a:r>
          </a:p>
          <a:p>
            <a:r>
              <a:rPr lang="pl-PL" sz="2000" b="1" dirty="0"/>
              <a:t>Dane podmiotu </a:t>
            </a:r>
            <a:br>
              <a:rPr lang="pl-PL" sz="2000" b="1" dirty="0"/>
            </a:br>
            <a:r>
              <a:rPr lang="pl-PL" sz="2000" dirty="0"/>
              <a:t>mogą być edytowane po wybraniu opcji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Podmiot (właściciel)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3205316" y="4780328"/>
            <a:ext cx="1728511" cy="324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C9C8CF-4DCB-93E8-0A0F-FB1199FF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1" y="3136378"/>
            <a:ext cx="6718898" cy="21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336F1F-4D57-B191-E8D1-5AA297D42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2" y="1874982"/>
            <a:ext cx="10961687" cy="39516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0099"/>
              </a:buClr>
            </a:pPr>
            <a:r>
              <a:rPr lang="pl-PL" sz="2200" dirty="0"/>
              <a:t>Strony internetowe naszego Oddziału:</a:t>
            </a:r>
          </a:p>
          <a:p>
            <a:pPr marL="720725" indent="-360363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u="sng" dirty="0">
                <a:hlinkClick r:id="rId2"/>
              </a:rPr>
              <a:t>https://</a:t>
            </a:r>
            <a:r>
              <a:rPr lang="pl-PL" sz="2200" u="sng" dirty="0" smtClean="0">
                <a:hlinkClick r:id="rId2"/>
              </a:rPr>
              <a:t>www.nfz-zielonagora.pl/PL/82/Swiadczeniodawcy_Farmaceuci/</a:t>
            </a:r>
            <a:r>
              <a:rPr lang="pl-PL" sz="2200" u="sng" dirty="0" smtClean="0"/>
              <a:t>  </a:t>
            </a:r>
          </a:p>
          <a:p>
            <a:pPr marL="720725" indent="-360363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>
                <a:hlinkClick r:id="rId3"/>
              </a:rPr>
              <a:t>https://www.nfz-zielonagora.pl/PL/1226/Kontraktowanie_2024/</a:t>
            </a:r>
            <a:endParaRPr lang="pl-PL" sz="2200" dirty="0">
              <a:hlinkClick r:id="rId4"/>
            </a:endParaRPr>
          </a:p>
          <a:p>
            <a:pPr marL="720725" indent="-360363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 smtClean="0">
                <a:hlinkClick r:id="rId4"/>
              </a:rPr>
              <a:t>https://portal.nfz-zielonagora.pl</a:t>
            </a:r>
            <a:endParaRPr lang="pl-PL" sz="2200" dirty="0" smtClean="0"/>
          </a:p>
          <a:p>
            <a:pPr marL="720725" indent="-360363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 smtClean="0">
                <a:hlinkClick r:id="rId5"/>
              </a:rPr>
              <a:t>https</a:t>
            </a:r>
            <a:r>
              <a:rPr lang="pl-PL" sz="2200" dirty="0">
                <a:hlinkClick r:id="rId5"/>
              </a:rPr>
              <a:t>://portal.nfz-zielonagora.pl/CLO_WO/</a:t>
            </a:r>
            <a:r>
              <a:rPr lang="pl-PL" sz="2200" dirty="0"/>
              <a:t> - Publikator informacji o postępowaniach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Strony internetowe/tablice ogłoszeń okręgowych izb lekarskich </a:t>
            </a:r>
            <a:br>
              <a:rPr lang="pl-PL" sz="2200" dirty="0"/>
            </a:br>
            <a:r>
              <a:rPr lang="pl-PL" sz="2200" dirty="0"/>
              <a:t>i okręgowych izb pielęgniarek i położnych oraz Krajowej Izby Fizjoterapeutów </a:t>
            </a:r>
            <a:br>
              <a:rPr lang="pl-PL" sz="2200" dirty="0"/>
            </a:br>
            <a:r>
              <a:rPr lang="pl-PL" sz="2200" dirty="0"/>
              <a:t>– właściwych ze względu na miejsce udzielania świadczeń.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17E65A1-167A-CB3E-CF07-F747B399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400" dirty="0"/>
              <a:t>Miejsca, w których możecie Państwo zapoznać się z umieszczanymi przez nas informacjami o ogłaszanych przez nas postępowaniach konkursowych</a:t>
            </a:r>
          </a:p>
        </p:txBody>
      </p:sp>
    </p:spTree>
    <p:extLst>
      <p:ext uri="{BB962C8B-B14F-4D97-AF65-F5344CB8AC3E}">
        <p14:creationId xmlns:p14="http://schemas.microsoft.com/office/powerpoint/2010/main" val="28979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10955132" cy="4491539"/>
          </a:xfrm>
        </p:spPr>
        <p:txBody>
          <a:bodyPr>
            <a:normAutofit/>
          </a:bodyPr>
          <a:lstStyle/>
          <a:p>
            <a:r>
              <a:rPr lang="pl-PL" sz="2000" b="1" dirty="0"/>
              <a:t>Dane podmiotu </a:t>
            </a:r>
            <a:r>
              <a:rPr lang="pl-PL" sz="2000" dirty="0"/>
              <a:t>mogą być edytowane po wybraniu opcji 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Aktualizacja danych podmiotu/działalności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7A370C2-49B8-D8F8-6A01-8F7B54CC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53" y="2078181"/>
            <a:ext cx="10120237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2" y="1549400"/>
            <a:ext cx="4890595" cy="4845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Operator może zmodyfikować/ dodać następujące informacje:</a:t>
            </a:r>
          </a:p>
          <a:p>
            <a:r>
              <a:rPr lang="pl-PL" sz="2000" dirty="0"/>
              <a:t>Nazwę</a:t>
            </a:r>
          </a:p>
          <a:p>
            <a:r>
              <a:rPr lang="pl-PL" sz="2000" dirty="0"/>
              <a:t>Formę organizacyjno-prawną</a:t>
            </a:r>
          </a:p>
          <a:p>
            <a:r>
              <a:rPr lang="pl-PL" sz="2000" dirty="0"/>
              <a:t>REGON i NIP</a:t>
            </a:r>
          </a:p>
          <a:p>
            <a:r>
              <a:rPr lang="pl-PL" sz="2000" dirty="0"/>
              <a:t>Dane kontaktowe</a:t>
            </a:r>
          </a:p>
          <a:p>
            <a:r>
              <a:rPr lang="pl-PL" sz="2000" dirty="0"/>
              <a:t>Adres siedziby i Adres do korespondencji </a:t>
            </a:r>
          </a:p>
          <a:p>
            <a:r>
              <a:rPr lang="pl-PL" sz="2000" dirty="0"/>
              <a:t>Osoby uprawnione - podmiot </a:t>
            </a:r>
          </a:p>
          <a:p>
            <a:pPr marL="0" indent="0">
              <a:buNone/>
            </a:pPr>
            <a:r>
              <a:rPr lang="pl-PL" sz="2000" dirty="0"/>
              <a:t>Modyfikacja w/w informacji wymaga podania uzasadnienia zmian.</a:t>
            </a:r>
          </a:p>
          <a:p>
            <a:pPr marL="0" indent="0">
              <a:buNone/>
            </a:pPr>
            <a:r>
              <a:rPr lang="pl-PL" sz="2000" dirty="0"/>
              <a:t>Wniosek wymaga oceny NFZ, </a:t>
            </a:r>
            <a:br>
              <a:rPr lang="pl-PL" sz="2000" dirty="0"/>
            </a:br>
            <a:r>
              <a:rPr lang="pl-PL" sz="2000" dirty="0"/>
              <a:t>dlatego dopiero po pozytywnej ocenie nastąpi aktualizacja danych.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Edycja danych podmiotu</a:t>
            </a:r>
          </a:p>
        </p:txBody>
      </p:sp>
      <p:pic>
        <p:nvPicPr>
          <p:cNvPr id="16" name="Obraz 15" descr="Obraz zawierający tekst, zrzut ekranu, oprogramowanie, Strona internetowa&#10;&#10;Opis wygenerowany automatycznie">
            <a:extLst>
              <a:ext uri="{FF2B5EF4-FFF2-40B4-BE49-F238E27FC236}">
                <a16:creationId xmlns:a16="http://schemas.microsoft.com/office/drawing/2014/main" id="{B4DDEB3F-EB78-9D19-521D-A86ECE33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93" y="533151"/>
            <a:ext cx="5775462" cy="52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671208" y="1549400"/>
            <a:ext cx="10885251" cy="425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Operator może zmodyfikować dane odnośnie struktury świadczeniodawcy na podstawie właściwych rejestrów.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Dane podstawowe, wpisy do właściwych rejestrów – nie można modyfikować, </a:t>
            </a:r>
            <a:r>
              <a:rPr lang="pl-PL" sz="1600" b="1" dirty="0" smtClean="0"/>
              <a:t>gdyż </a:t>
            </a:r>
            <a:r>
              <a:rPr lang="pl-PL" sz="1600" b="1" dirty="0"/>
              <a:t>zmiana wymaga wniosku przekazanego za pomocą skrzynki EPUAP lub przesłanego pisma w formie papierowej.</a:t>
            </a:r>
          </a:p>
          <a:p>
            <a:pPr marL="0" indent="0">
              <a:buNone/>
            </a:pP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Wniosek o dokonanie </a:t>
            </a:r>
            <a:r>
              <a:rPr lang="pl-PL" sz="1600" b="1" dirty="0" smtClean="0"/>
              <a:t>zmian </a:t>
            </a:r>
            <a:r>
              <a:rPr lang="pl-PL" sz="1600" b="1" dirty="0"/>
              <a:t>powinien zawierać informacje jakie dane należy zmodyfikować i dołączony do wniosku wyciąg </a:t>
            </a:r>
            <a:br>
              <a:rPr lang="pl-PL" sz="1600" b="1" dirty="0"/>
            </a:br>
            <a:r>
              <a:rPr lang="pl-PL" sz="1600" b="1" dirty="0"/>
              <a:t>z właściwych rejestrów: KRS lub CEIDG </a:t>
            </a:r>
            <a:r>
              <a:rPr lang="pl-PL" sz="1600" b="1" dirty="0" smtClean="0"/>
              <a:t>lub </a:t>
            </a:r>
            <a:r>
              <a:rPr lang="pl-PL" sz="1600" b="1" dirty="0"/>
              <a:t>inne dokumenty na podstawie których wnioskowane są </a:t>
            </a:r>
            <a:r>
              <a:rPr lang="pl-PL" sz="1600" b="1" dirty="0" smtClean="0"/>
              <a:t>zmiany. 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Modyfikacja </a:t>
            </a:r>
            <a:r>
              <a:rPr lang="pl-PL" sz="1600" dirty="0" smtClean="0"/>
              <a:t>tych </a:t>
            </a:r>
            <a:r>
              <a:rPr lang="pl-PL" sz="1600" dirty="0"/>
              <a:t>informacji </a:t>
            </a:r>
            <a:br>
              <a:rPr lang="pl-PL" sz="1600" dirty="0"/>
            </a:br>
            <a:r>
              <a:rPr lang="pl-PL" sz="1600" dirty="0"/>
              <a:t>wymaga podania uzasadnienia zmian</a:t>
            </a:r>
            <a:r>
              <a:rPr lang="pl-PL" sz="1600" dirty="0" smtClean="0"/>
              <a:t>.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Wniosek wymaga oceny NFZ, dlatego dopiero </a:t>
            </a:r>
            <a:br>
              <a:rPr lang="pl-PL" sz="1600" dirty="0"/>
            </a:br>
            <a:r>
              <a:rPr lang="pl-PL" sz="1600" dirty="0"/>
              <a:t>po pozytywnej ocenie nastąpi aktualizacja danych.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Edycja danych wymaga oceny i akceptacji NFZ</a:t>
            </a:r>
          </a:p>
        </p:txBody>
      </p:sp>
    </p:spTree>
    <p:extLst>
      <p:ext uri="{BB962C8B-B14F-4D97-AF65-F5344CB8AC3E}">
        <p14:creationId xmlns:p14="http://schemas.microsoft.com/office/powerpoint/2010/main" val="25816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Instrukcja obsługi Portalu NFZ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6E1B386-1080-DD48-33FB-A529C1891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3" y="3070860"/>
            <a:ext cx="10953722" cy="579139"/>
          </a:xfrm>
          <a:prstGeom prst="rect">
            <a:avLst/>
          </a:prstGeom>
        </p:spPr>
      </p:pic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F891C359-70B0-1F90-39AB-57F41D6509A6}"/>
              </a:ext>
            </a:extLst>
          </p:cNvPr>
          <p:cNvSpPr/>
          <p:nvPr/>
        </p:nvSpPr>
        <p:spPr>
          <a:xfrm>
            <a:off x="9893029" y="3803514"/>
            <a:ext cx="739303" cy="212063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869AC39-B6DF-78AB-8D11-CC87C96B310C}"/>
              </a:ext>
            </a:extLst>
          </p:cNvPr>
          <p:cNvSpPr txBox="1"/>
          <p:nvPr/>
        </p:nvSpPr>
        <p:spPr>
          <a:xfrm>
            <a:off x="1147864" y="2311130"/>
            <a:ext cx="98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Dokumentacja aplikacji Portal NFZ znajduje się na dole strony</a:t>
            </a:r>
            <a:r>
              <a:rPr lang="pl-PL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13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2" y="1549400"/>
            <a:ext cx="5473913" cy="4627664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Po uzupełnieniu  i sprawdzenie wszystkich elementów struktury potencjału </a:t>
            </a:r>
            <a:br>
              <a:rPr lang="pl-PL" dirty="0"/>
            </a:br>
            <a:r>
              <a:rPr lang="pl-PL" dirty="0"/>
              <a:t>należy wygenerować profil potencjału świadczeniodawcy (plik .</a:t>
            </a:r>
            <a:r>
              <a:rPr lang="pl-PL" dirty="0" err="1"/>
              <a:t>ssx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b="1" dirty="0"/>
              <a:t>Po wygenerowaniu pliku, </a:t>
            </a:r>
            <a:br>
              <a:rPr lang="pl-PL" b="1" dirty="0"/>
            </a:br>
            <a:r>
              <a:rPr lang="pl-PL" b="1" dirty="0"/>
              <a:t>informacje o potencjale świadczeniodawcy nie powinny być modyfikowane! </a:t>
            </a:r>
            <a:br>
              <a:rPr lang="pl-PL" b="1" dirty="0"/>
            </a:br>
            <a:endParaRPr lang="pl-PL" b="1" dirty="0"/>
          </a:p>
          <a:p>
            <a:r>
              <a:rPr lang="pl-PL" b="1" dirty="0"/>
              <a:t>Wprowadzone zmiany należy umieścić </a:t>
            </a:r>
            <a:br>
              <a:rPr lang="pl-PL" b="1" dirty="0"/>
            </a:br>
            <a:r>
              <a:rPr lang="pl-PL" b="1" dirty="0"/>
              <a:t>w kolejnej generacji pliku </a:t>
            </a:r>
            <a:br>
              <a:rPr lang="pl-PL" b="1" dirty="0"/>
            </a:br>
            <a:r>
              <a:rPr lang="pl-PL" b="1" dirty="0"/>
              <a:t>profilu potencjału świadczeniodawcy, </a:t>
            </a:r>
            <a:br>
              <a:rPr lang="pl-PL" b="1" dirty="0"/>
            </a:br>
            <a:r>
              <a:rPr lang="pl-PL" b="1" dirty="0"/>
              <a:t>który od tego momentu </a:t>
            </a:r>
            <a:br>
              <a:rPr lang="pl-PL" b="1" dirty="0"/>
            </a:br>
            <a:r>
              <a:rPr lang="pl-PL" b="1" dirty="0"/>
              <a:t>jest obowiązującym plikiem danych, wykorzystywanym w postępowaniach </a:t>
            </a:r>
            <a:br>
              <a:rPr lang="pl-PL" b="1" dirty="0"/>
            </a:br>
            <a:r>
              <a:rPr lang="pl-PL" b="1" dirty="0"/>
              <a:t>o zawarcie umów na udzielanie świadczeń. 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Wersja profilu potencjału świadczeniodawcy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BC024B-F166-B42B-0228-21E55C34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32" y="1549400"/>
            <a:ext cx="4252328" cy="891617"/>
          </a:xfrm>
          <a:prstGeom prst="rect">
            <a:avLst/>
          </a:prstGeom>
        </p:spPr>
      </p:pic>
      <p:pic>
        <p:nvPicPr>
          <p:cNvPr id="10" name="Obraz 9" descr="Obraz zawierający tekst, Czcionka, linia, zrzut ekranu&#10;&#10;Opis wygenerowany automatycznie">
            <a:extLst>
              <a:ext uri="{FF2B5EF4-FFF2-40B4-BE49-F238E27FC236}">
                <a16:creationId xmlns:a16="http://schemas.microsoft.com/office/drawing/2014/main" id="{F539611E-B6C7-261E-5E7D-87C86E2D3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75" y="3077168"/>
            <a:ext cx="5257800" cy="14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2" y="1549400"/>
            <a:ext cx="9161729" cy="3038475"/>
          </a:xfrm>
        </p:spPr>
        <p:txBody>
          <a:bodyPr/>
          <a:lstStyle/>
          <a:p>
            <a:r>
              <a:rPr lang="pl-PL" dirty="0"/>
              <a:t>Lista aktualnie ogłoszonych </a:t>
            </a:r>
            <a:r>
              <a:rPr lang="pl-PL" dirty="0" smtClean="0"/>
              <a:t>postępowań </a:t>
            </a:r>
            <a:r>
              <a:rPr lang="pl-PL" dirty="0"/>
              <a:t>prezentowana </a:t>
            </a:r>
            <a:br>
              <a:rPr lang="pl-PL" dirty="0"/>
            </a:br>
            <a:r>
              <a:rPr lang="pl-PL" dirty="0"/>
              <a:t>jest w publikatorze </a:t>
            </a:r>
            <a:r>
              <a:rPr lang="pl-PL" sz="2800" dirty="0"/>
              <a:t>informacji o postępowaniach</a:t>
            </a:r>
            <a:r>
              <a:rPr lang="pl-PL" dirty="0"/>
              <a:t>:</a:t>
            </a:r>
          </a:p>
          <a:p>
            <a:r>
              <a:rPr lang="pl-PL" sz="2800" dirty="0">
                <a:hlinkClick r:id="rId2"/>
              </a:rPr>
              <a:t>https://portal.nfz-zielonagora.pl/CLO_WO/</a:t>
            </a:r>
            <a:endParaRPr lang="pl-PL" sz="28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Publikator postępowań</a:t>
            </a:r>
          </a:p>
        </p:txBody>
      </p:sp>
      <p:pic>
        <p:nvPicPr>
          <p:cNvPr id="8" name="Obraz 7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663A702B-2645-A8E9-5EF8-04FB713F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82" y="2445334"/>
            <a:ext cx="4813409" cy="37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2" y="1549400"/>
            <a:ext cx="11076257" cy="270158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Instalacja wraz z pełną instrukcją obsługi  dostępna jest na stronie: </a:t>
            </a:r>
          </a:p>
          <a:p>
            <a:pPr marL="0" indent="0" algn="ctr">
              <a:buNone/>
            </a:pP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  <a:p>
            <a:pPr marL="0" indent="0" algn="ctr">
              <a:buNone/>
            </a:pPr>
            <a:r>
              <a:rPr lang="pl-PL" dirty="0">
                <a:solidFill>
                  <a:srgbClr val="00A400"/>
                </a:solidFill>
                <a:hlinkClick r:id="rId2"/>
              </a:rPr>
              <a:t>https://www.nfz-zielonagora.pl/PL/1232/Ofertowanie__Program_do_konkursu</a:t>
            </a:r>
            <a:r>
              <a:rPr lang="pl-PL" dirty="0" smtClean="0">
                <a:solidFill>
                  <a:srgbClr val="00A400"/>
                </a:solidFill>
                <a:hlinkClick r:id="rId2"/>
              </a:rPr>
              <a:t>/</a:t>
            </a:r>
            <a:endParaRPr lang="pl-PL" dirty="0">
              <a:solidFill>
                <a:srgbClr val="00A400"/>
              </a:solidFill>
            </a:endParaRP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Po pobraniu wersji spakowanej należy ją rozpakować i uruchomić instalację.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Aplikacja ofertowa – Ofertowanie 2</a:t>
            </a:r>
          </a:p>
        </p:txBody>
      </p:sp>
    </p:spTree>
    <p:extLst>
      <p:ext uri="{BB962C8B-B14F-4D97-AF65-F5344CB8AC3E}">
        <p14:creationId xmlns:p14="http://schemas.microsoft.com/office/powerpoint/2010/main" val="33356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10878560" cy="4666673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q"/>
            </a:pPr>
            <a:endParaRPr lang="pl-PL" sz="2400" dirty="0"/>
          </a:p>
          <a:p>
            <a:pPr marL="0" indent="0">
              <a:buClr>
                <a:srgbClr val="0000FF"/>
              </a:buClr>
              <a:buNone/>
            </a:pPr>
            <a:endParaRPr lang="pl-PL" sz="24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193965"/>
            <a:ext cx="10515600" cy="87514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Etap </a:t>
            </a:r>
            <a:r>
              <a:rPr lang="pl-PL" sz="2400" dirty="0"/>
              <a:t>3. Na co </a:t>
            </a:r>
            <a:r>
              <a:rPr lang="pl-PL" sz="2400" dirty="0" smtClean="0"/>
              <a:t>należy zwrócić </a:t>
            </a:r>
            <a:r>
              <a:rPr lang="pl-PL" sz="2400" dirty="0"/>
              <a:t>uwagę </a:t>
            </a:r>
            <a:r>
              <a:rPr lang="pl-PL" sz="2400" dirty="0" smtClean="0"/>
              <a:t>przygotowując oferty</a:t>
            </a:r>
            <a:endParaRPr lang="pl-PL" sz="2400" dirty="0"/>
          </a:p>
        </p:txBody>
      </p:sp>
      <p:sp>
        <p:nvSpPr>
          <p:cNvPr id="11" name="Symbol zastępczy tekstu 1">
            <a:extLst>
              <a:ext uri="{FF2B5EF4-FFF2-40B4-BE49-F238E27FC236}">
                <a16:creationId xmlns:a16="http://schemas.microsoft.com/office/drawing/2014/main" id="{532432AB-6B3B-E593-E71B-808353398FBF}"/>
              </a:ext>
            </a:extLst>
          </p:cNvPr>
          <p:cNvSpPr txBox="1">
            <a:spLocks/>
          </p:cNvSpPr>
          <p:nvPr/>
        </p:nvSpPr>
        <p:spPr>
          <a:xfrm>
            <a:off x="494534" y="1309254"/>
            <a:ext cx="10868964" cy="4666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/>
              <a:t>Oferta składa się z:</a:t>
            </a:r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 smtClean="0"/>
              <a:t>formularza </a:t>
            </a:r>
            <a:r>
              <a:rPr lang="pl-PL" sz="2200" dirty="0"/>
              <a:t>ofertowego wraz z danymi o charakterze informacyjnym dotyczącymi </a:t>
            </a:r>
            <a:r>
              <a:rPr lang="pl-PL" sz="2200" dirty="0" smtClean="0"/>
              <a:t>oferenta</a:t>
            </a:r>
            <a:endParaRPr lang="pl-PL" sz="2200" dirty="0"/>
          </a:p>
          <a:p>
            <a:pPr marL="611188" indent="-3429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/>
              <a:t>innych dokumentów wymaganych od oferenta w danym </a:t>
            </a:r>
            <a:r>
              <a:rPr lang="pl-PL" sz="2200" dirty="0" smtClean="0"/>
              <a:t>postępowaniu</a:t>
            </a:r>
            <a:endParaRPr lang="pl-PL" sz="22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2200" b="1" dirty="0"/>
              <a:t>Formularz ofertowy </a:t>
            </a:r>
            <a:r>
              <a:rPr lang="pl-PL" sz="2200" dirty="0"/>
              <a:t>to pisemna, zunifikowana część oferty </a:t>
            </a:r>
            <a:r>
              <a:rPr lang="pl-PL" sz="2200" dirty="0" smtClean="0"/>
              <a:t>zawierająca </a:t>
            </a:r>
            <a:r>
              <a:rPr lang="pl-PL" sz="2200" dirty="0"/>
              <a:t>ofertę rzeczową </a:t>
            </a:r>
            <a:br>
              <a:rPr lang="pl-PL" sz="2200" dirty="0"/>
            </a:br>
            <a:r>
              <a:rPr lang="pl-PL" sz="2200" dirty="0"/>
              <a:t>i cenową wraz z opisem proponowanego potencjału wykonawczego oferenta i odpowiedziami na pytania ankietowe. Formularz ofertowy przygotowuje się w formie elektronicznej przy użyciu aplikacji ofertowej w sposób określony w regulaminie technicznym przygotowania oferty. W formie wydruku stanowi on wersję pisemną formularza ofertowego.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2200" b="1" dirty="0"/>
              <a:t>Oferta elektroniczna </a:t>
            </a:r>
            <a:r>
              <a:rPr lang="pl-PL" sz="2200" dirty="0"/>
              <a:t>– rozumiana jest jako forma </a:t>
            </a:r>
            <a:r>
              <a:rPr lang="pl-PL" sz="2200" dirty="0" smtClean="0"/>
              <a:t>elektroniczna </a:t>
            </a:r>
            <a:r>
              <a:rPr lang="pl-PL" sz="2200" dirty="0"/>
              <a:t>formularza ofertowego </a:t>
            </a:r>
            <a:br>
              <a:rPr lang="pl-PL" sz="2200" dirty="0"/>
            </a:br>
            <a:r>
              <a:rPr lang="pl-PL" sz="2200" dirty="0"/>
              <a:t>wraz z danymi o charakterze informacyjnym dotyczącymi </a:t>
            </a:r>
            <a:r>
              <a:rPr lang="pl-PL" sz="2200" dirty="0" smtClean="0"/>
              <a:t>oferenta.</a:t>
            </a:r>
            <a:endParaRPr lang="pl-PL" sz="2200" dirty="0"/>
          </a:p>
          <a:p>
            <a:endParaRPr lang="pl-PL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221674"/>
            <a:ext cx="10515600" cy="775854"/>
          </a:xfrm>
        </p:spPr>
        <p:txBody>
          <a:bodyPr>
            <a:normAutofit/>
          </a:bodyPr>
          <a:lstStyle/>
          <a:p>
            <a:r>
              <a:rPr lang="pl-PL" sz="2400" dirty="0"/>
              <a:t>Co zawiera Formularz ofertowy?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38805" y="1182255"/>
            <a:ext cx="11132511" cy="49947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b="1" dirty="0"/>
              <a:t>Formularz ofertowy zawiera:</a:t>
            </a:r>
          </a:p>
          <a:p>
            <a:pPr marL="442913" indent="-26670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dane identyfikacyjne </a:t>
            </a:r>
            <a:r>
              <a:rPr lang="pl-PL" sz="2200" dirty="0" smtClean="0">
                <a:cs typeface="Calibri" panose="020F0502020204030204" pitchFamily="34" charset="0"/>
              </a:rPr>
              <a:t>oferenta</a:t>
            </a:r>
            <a:endParaRPr lang="pl-PL" sz="2200" dirty="0">
              <a:cs typeface="Calibri" panose="020F0502020204030204" pitchFamily="34" charset="0"/>
            </a:endParaRPr>
          </a:p>
          <a:p>
            <a:pPr marL="442913" indent="-2667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wykaz podwykonawców z informacją o umowach podwykonawstwa, </a:t>
            </a:r>
            <a:br>
              <a:rPr lang="pl-PL" sz="2200" dirty="0">
                <a:cs typeface="Calibri" panose="020F0502020204030204" pitchFamily="34" charset="0"/>
              </a:rPr>
            </a:br>
            <a:r>
              <a:rPr lang="pl-PL" sz="2200" dirty="0">
                <a:cs typeface="Calibri" panose="020F0502020204030204" pitchFamily="34" charset="0"/>
              </a:rPr>
              <a:t>w przypadku gdy w warunkach zawierania umów lub we wzorze umowy dopuszczone </a:t>
            </a:r>
            <a:br>
              <a:rPr lang="pl-PL" sz="2200" dirty="0">
                <a:cs typeface="Calibri" panose="020F0502020204030204" pitchFamily="34" charset="0"/>
              </a:rPr>
            </a:br>
            <a:r>
              <a:rPr lang="pl-PL" sz="2200" dirty="0">
                <a:cs typeface="Calibri" panose="020F0502020204030204" pitchFamily="34" charset="0"/>
              </a:rPr>
              <a:t>jest zlecanie podwykonawcom udzielania świadczeń opieki </a:t>
            </a:r>
            <a:r>
              <a:rPr lang="pl-PL" sz="2200" dirty="0" smtClean="0">
                <a:cs typeface="Calibri" panose="020F0502020204030204" pitchFamily="34" charset="0"/>
              </a:rPr>
              <a:t>zdrowotnej</a:t>
            </a:r>
            <a:endParaRPr lang="pl-PL" sz="2200" dirty="0">
              <a:cs typeface="Calibri" panose="020F0502020204030204" pitchFamily="34" charset="0"/>
            </a:endParaRPr>
          </a:p>
          <a:p>
            <a:pPr marL="442913" indent="-2667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wykaz personelu z opisem kompetencji; oferent obowiązany jest udokumentować gotowość udzielania świadczeń od pierwszego dnia obowiązywania umowy o udzielanie świadczeń opieki zdrowotnej przez każdą z wymienionych w wykazie osób. </a:t>
            </a:r>
            <a:br>
              <a:rPr lang="pl-PL" sz="2200" dirty="0">
                <a:cs typeface="Calibri" panose="020F0502020204030204" pitchFamily="34" charset="0"/>
              </a:rPr>
            </a:br>
            <a:r>
              <a:rPr lang="pl-PL" sz="2200" dirty="0">
                <a:cs typeface="Calibri" panose="020F0502020204030204" pitchFamily="34" charset="0"/>
              </a:rPr>
              <a:t>Dokumentem potwierdzającym gotowość udzielania świadczeń jest zawarta z oferentem lub podwykonawcą umowa cywilnoprawna, w szczególności umowa o pracę lub pisemne zobowiązanie do zawarcia jednej z </a:t>
            </a:r>
            <a:r>
              <a:rPr lang="pl-PL" sz="2200" dirty="0" smtClean="0">
                <a:cs typeface="Calibri" panose="020F0502020204030204" pitchFamily="34" charset="0"/>
              </a:rPr>
              <a:t>tych umów</a:t>
            </a:r>
            <a:r>
              <a:rPr lang="pl-PL" sz="2200" dirty="0">
                <a:cs typeface="Calibri" panose="020F0502020204030204" pitchFamily="34" charset="0"/>
              </a:rPr>
              <a:t>;</a:t>
            </a:r>
          </a:p>
          <a:p>
            <a:pPr marL="442913" indent="-2667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wykaz zasobów (sprzętu, pojazdów, pomieszczeń</a:t>
            </a:r>
            <a:r>
              <a:rPr lang="pl-PL" sz="2200" dirty="0" smtClean="0">
                <a:cs typeface="Calibri" panose="020F0502020204030204" pitchFamily="34" charset="0"/>
              </a:rPr>
              <a:t>)</a:t>
            </a:r>
            <a:endParaRPr lang="pl-PL" sz="2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221674"/>
            <a:ext cx="10515600" cy="775854"/>
          </a:xfrm>
        </p:spPr>
        <p:txBody>
          <a:bodyPr>
            <a:normAutofit/>
          </a:bodyPr>
          <a:lstStyle/>
          <a:p>
            <a:r>
              <a:rPr lang="pl-PL" sz="2400" dirty="0"/>
              <a:t>Co zawiera Formularz ofertowy?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38805" y="1182255"/>
            <a:ext cx="11132511" cy="49947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wykaz miejsc udzielania świadczeń z danymi identyfikacyjnymi, obejmujący również miejsca udzielania świadczeń </a:t>
            </a:r>
            <a:r>
              <a:rPr lang="pl-PL" sz="2200" dirty="0" smtClean="0">
                <a:cs typeface="Calibri" panose="020F0502020204030204" pitchFamily="34" charset="0"/>
              </a:rPr>
              <a:t>podwykonawców</a:t>
            </a:r>
            <a:endParaRPr lang="pl-PL" sz="22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ofertę ilościowo-cenową dla przedmiotu postępowania i miejsca udzielania świadczeń, w tym:</a:t>
            </a:r>
          </a:p>
          <a:p>
            <a:pPr marL="971550" indent="-3429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cs typeface="Calibri" panose="020F0502020204030204" pitchFamily="34" charset="0"/>
              </a:rPr>
              <a:t>potencjał wykonawczy dla przedmiotu postępowania i miejsca udzielania świadczeń </a:t>
            </a:r>
            <a:br>
              <a:rPr lang="pl-PL" sz="2200" dirty="0">
                <a:cs typeface="Calibri" panose="020F0502020204030204" pitchFamily="34" charset="0"/>
              </a:rPr>
            </a:br>
            <a:r>
              <a:rPr lang="pl-PL" sz="2200" dirty="0">
                <a:cs typeface="Calibri" panose="020F0502020204030204" pitchFamily="34" charset="0"/>
              </a:rPr>
              <a:t>na podstawie </a:t>
            </a:r>
            <a:r>
              <a:rPr lang="pl-PL" sz="2200" dirty="0" smtClean="0">
                <a:cs typeface="Calibri" panose="020F0502020204030204" pitchFamily="34" charset="0"/>
              </a:rPr>
              <a:t>wykazów</a:t>
            </a:r>
            <a:endParaRPr lang="pl-PL" sz="2200" dirty="0">
              <a:cs typeface="Calibri" panose="020F0502020204030204" pitchFamily="34" charset="0"/>
            </a:endParaRPr>
          </a:p>
          <a:p>
            <a:pPr marL="971550" indent="-3429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cs typeface="Calibri" panose="020F0502020204030204" pitchFamily="34" charset="0"/>
              </a:rPr>
              <a:t>harmonogram udzielania </a:t>
            </a:r>
            <a:r>
              <a:rPr lang="pl-PL" sz="2200" dirty="0" smtClean="0">
                <a:cs typeface="Calibri" panose="020F0502020204030204" pitchFamily="34" charset="0"/>
              </a:rPr>
              <a:t>świadczeń</a:t>
            </a:r>
            <a:endParaRPr lang="pl-PL" sz="2200" dirty="0">
              <a:cs typeface="Calibri" panose="020F0502020204030204" pitchFamily="34" charset="0"/>
            </a:endParaRPr>
          </a:p>
          <a:p>
            <a:pPr marL="971550" indent="-3429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cs typeface="Calibri" panose="020F0502020204030204" pitchFamily="34" charset="0"/>
              </a:rPr>
              <a:t>harmonogram pracy personelu lub jego ogólną dostępność </a:t>
            </a:r>
            <a:r>
              <a:rPr lang="pl-PL" sz="2200" dirty="0" smtClean="0">
                <a:cs typeface="Calibri" panose="020F0502020204030204" pitchFamily="34" charset="0"/>
              </a:rPr>
              <a:t>godzinową</a:t>
            </a:r>
            <a:endParaRPr lang="pl-PL" sz="22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pl-PL" sz="2200" dirty="0">
                <a:cs typeface="Calibri" panose="020F0502020204030204" pitchFamily="34" charset="0"/>
              </a:rPr>
              <a:t>ankiety dotyczące danego </a:t>
            </a:r>
            <a:r>
              <a:rPr lang="pl-PL" sz="2200" dirty="0" smtClean="0">
                <a:cs typeface="Calibri" panose="020F0502020204030204" pitchFamily="34" charset="0"/>
              </a:rPr>
              <a:t>postępowania</a:t>
            </a:r>
            <a:endParaRPr lang="pl-PL" sz="22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336F1F-4D57-B191-E8D1-5AA297D42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2" y="1874982"/>
            <a:ext cx="10961687" cy="373149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pl-PL" sz="2200" dirty="0"/>
              <a:t>Ogłoszenie o postępowaniu konkursowym </a:t>
            </a:r>
            <a:br>
              <a:rPr lang="pl-PL" sz="2200" dirty="0"/>
            </a:br>
            <a:r>
              <a:rPr lang="pl-PL" sz="2200" dirty="0"/>
              <a:t>– zawiera wykaz aktów prawnych obowiązujących w ramach jego prowadzenia</a:t>
            </a:r>
          </a:p>
          <a:p>
            <a:pPr>
              <a:spcBef>
                <a:spcPts val="1200"/>
              </a:spcBef>
              <a:buClr>
                <a:srgbClr val="000099"/>
              </a:buClr>
            </a:pPr>
            <a:r>
              <a:rPr lang="pl-PL" sz="2200" dirty="0" smtClean="0"/>
              <a:t>Strony internetowe:</a:t>
            </a:r>
            <a:endParaRPr lang="pl-PL" sz="2200" dirty="0"/>
          </a:p>
          <a:p>
            <a:pPr marL="628650" indent="-360363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>
                <a:hlinkClick r:id="rId2"/>
              </a:rPr>
              <a:t>https://www.nfz-zielonagora.pl/PL/1229/Podstawy_prawne/</a:t>
            </a:r>
            <a:endParaRPr lang="pl-PL" sz="2200" dirty="0">
              <a:hlinkClick r:id="rId3"/>
            </a:endParaRPr>
          </a:p>
          <a:p>
            <a:pPr marL="628650" indent="-360363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 smtClean="0">
                <a:hlinkClick r:id="rId4"/>
              </a:rPr>
              <a:t>https://www.nfz.gov.pl/zarzadzenia-prezesa/zarzadzenia-prezesa-nfz/</a:t>
            </a:r>
            <a:endParaRPr lang="pl-PL" sz="2200" dirty="0" smtClean="0"/>
          </a:p>
          <a:p>
            <a:pPr marL="268287" indent="0">
              <a:spcBef>
                <a:spcPts val="1200"/>
              </a:spcBef>
              <a:buClr>
                <a:srgbClr val="000099"/>
              </a:buClr>
              <a:buNone/>
            </a:pP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zawierają treści aktów prawnych:</a:t>
            </a:r>
          </a:p>
          <a:p>
            <a:pPr marL="571500" indent="-34290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 smtClean="0"/>
              <a:t>regulujące </a:t>
            </a:r>
            <a:r>
              <a:rPr lang="pl-PL" sz="2200" dirty="0"/>
              <a:t>prowadzenie postępowań;</a:t>
            </a:r>
          </a:p>
          <a:p>
            <a:pPr marL="571500" indent="-342900">
              <a:spcBef>
                <a:spcPts val="12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określające warunki zawierania i realizacji umów w poszczególnych rodzajach świadczeń.</a:t>
            </a:r>
          </a:p>
          <a:p>
            <a:pPr indent="0">
              <a:spcBef>
                <a:spcPts val="1200"/>
              </a:spcBef>
              <a:buClr>
                <a:srgbClr val="0000FF"/>
              </a:buClr>
              <a:buNone/>
            </a:pP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17E65A1-167A-CB3E-CF07-F747B399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Miejsca, w których możecie Państwo zapoznać się z aktami prawnymi dotyczącymi  ogłaszanych przez nas postępowań konkursowych</a:t>
            </a:r>
          </a:p>
        </p:txBody>
      </p:sp>
    </p:spTree>
    <p:extLst>
      <p:ext uri="{BB962C8B-B14F-4D97-AF65-F5344CB8AC3E}">
        <p14:creationId xmlns:p14="http://schemas.microsoft.com/office/powerpoint/2010/main" val="28134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3EC4C-5B08-6823-DAF8-81719C1E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5" y="314036"/>
            <a:ext cx="10515600" cy="83549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 co zwrócić uwagę składając ofertę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F3232-DD07-E520-B33D-7BE82ED81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45326"/>
            <a:ext cx="10420928" cy="4931637"/>
          </a:xfrm>
        </p:spPr>
        <p:txBody>
          <a:bodyPr>
            <a:noAutofit/>
          </a:bodyPr>
          <a:lstStyle/>
          <a:p>
            <a:pPr marL="360363" indent="-360363">
              <a:buClr>
                <a:srgbClr val="000099"/>
              </a:buClr>
            </a:pPr>
            <a:r>
              <a:rPr lang="pl-PL" sz="2200" dirty="0"/>
              <a:t>dane przedstawione w ofercie powinny być zgodne ze stanem faktycznym </a:t>
            </a:r>
            <a:br>
              <a:rPr lang="pl-PL" sz="2200" dirty="0"/>
            </a:br>
            <a:r>
              <a:rPr lang="pl-PL" sz="2200" dirty="0"/>
              <a:t>oraz wymaganiami określonymi w aktach prawnych dotyczących postępowania </a:t>
            </a:r>
            <a:r>
              <a:rPr lang="pl-PL" sz="2200" dirty="0" smtClean="0"/>
              <a:t>konkursowego</a:t>
            </a:r>
            <a:endParaRPr lang="pl-PL" sz="2200" dirty="0"/>
          </a:p>
          <a:p>
            <a:pPr marL="360363" indent="-360363">
              <a:buClr>
                <a:srgbClr val="000099"/>
              </a:buClr>
            </a:pPr>
            <a:r>
              <a:rPr lang="pl-PL" sz="2200" dirty="0"/>
              <a:t>na dzień złożenia oferty, oferent winien mieć wszystkie wpisy wynikające </a:t>
            </a:r>
            <a:br>
              <a:rPr lang="pl-PL" sz="2200" dirty="0"/>
            </a:br>
            <a:r>
              <a:rPr lang="pl-PL" sz="2200" dirty="0"/>
              <a:t>z </a:t>
            </a:r>
            <a:r>
              <a:rPr lang="pl-PL" sz="2200" dirty="0" smtClean="0"/>
              <a:t>obowiązujących przepisów</a:t>
            </a:r>
            <a:r>
              <a:rPr lang="pl-PL" sz="2200" dirty="0"/>
              <a:t>, m.in. w rejestrze podmiotów prowadzących </a:t>
            </a:r>
            <a:br>
              <a:rPr lang="pl-PL" sz="2200" dirty="0"/>
            </a:br>
            <a:r>
              <a:rPr lang="pl-PL" sz="2200" dirty="0"/>
              <a:t>działalność leczniczą RPWDL, KRS, itd</a:t>
            </a:r>
            <a:r>
              <a:rPr lang="pl-PL" sz="2200" dirty="0" smtClean="0"/>
              <a:t>.</a:t>
            </a:r>
            <a:endParaRPr lang="pl-PL" sz="2200" dirty="0"/>
          </a:p>
          <a:p>
            <a:pPr marL="360363" indent="-360363">
              <a:buClr>
                <a:srgbClr val="000099"/>
              </a:buClr>
            </a:pPr>
            <a:r>
              <a:rPr lang="pl-PL" sz="2200" dirty="0"/>
              <a:t>oferty składa się w postaci papierowej </a:t>
            </a:r>
            <a:r>
              <a:rPr lang="pl-PL" sz="2200" dirty="0" smtClean="0"/>
              <a:t>i </a:t>
            </a:r>
            <a:r>
              <a:rPr lang="pl-PL" sz="2200" dirty="0"/>
              <a:t>na nośniku elektronicznym, </a:t>
            </a:r>
            <a:br>
              <a:rPr lang="pl-PL" sz="2200" dirty="0"/>
            </a:br>
            <a:r>
              <a:rPr lang="pl-PL" sz="2200" dirty="0"/>
              <a:t>w zamkniętych kopertach lub paczkach w miejscu i terminie określonych </a:t>
            </a:r>
            <a:br>
              <a:rPr lang="pl-PL" sz="2200" dirty="0"/>
            </a:br>
            <a:r>
              <a:rPr lang="pl-PL" sz="2200" dirty="0"/>
              <a:t>w ogłoszeniu o </a:t>
            </a:r>
            <a:r>
              <a:rPr lang="pl-PL" sz="2200" dirty="0" smtClean="0"/>
              <a:t>postępowaniu</a:t>
            </a:r>
            <a:endParaRPr lang="pl-PL" sz="2200" dirty="0"/>
          </a:p>
          <a:p>
            <a:pPr marL="360363" indent="-360363">
              <a:buClr>
                <a:srgbClr val="000099"/>
              </a:buClr>
            </a:pPr>
            <a:r>
              <a:rPr lang="pl-PL" sz="2200" dirty="0"/>
              <a:t>ofertę przesłaną drogą pocztową uważa się za złożoną w terminie, jeżeli:</a:t>
            </a:r>
          </a:p>
          <a:p>
            <a:pPr marL="720725" indent="-360363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data jej nadania w polskiej placówce pocztowej nie jest późniejsza niż termin składania ofert określony w ogłoszeniu oraz</a:t>
            </a:r>
          </a:p>
          <a:p>
            <a:pPr marL="720725" indent="-360363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wpłynie ona na adres miejsca składania ofert wskazanego w ogłoszeniu </a:t>
            </a:r>
            <a:br>
              <a:rPr lang="pl-PL" sz="2200" dirty="0"/>
            </a:br>
            <a:r>
              <a:rPr lang="pl-PL" sz="2200" dirty="0"/>
              <a:t>o postępowaniu nie później niż na jeden dzień przed terminem otwarcia </a:t>
            </a:r>
            <a:r>
              <a:rPr lang="pl-PL" sz="2200" dirty="0" smtClean="0"/>
              <a:t>ofert</a:t>
            </a:r>
            <a:endParaRPr lang="pl-PL" sz="2200" dirty="0"/>
          </a:p>
          <a:p>
            <a:pPr>
              <a:buClr>
                <a:srgbClr val="01A909"/>
              </a:buClr>
            </a:pPr>
            <a:endParaRPr lang="pl-PL" sz="2200" dirty="0"/>
          </a:p>
          <a:p>
            <a:pPr>
              <a:buClr>
                <a:srgbClr val="01A909"/>
              </a:buClr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9305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3EC4C-5B08-6823-DAF8-81719C1E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975995"/>
          </a:xfrm>
        </p:spPr>
        <p:txBody>
          <a:bodyPr>
            <a:normAutofit/>
          </a:bodyPr>
          <a:lstStyle/>
          <a:p>
            <a:r>
              <a:rPr lang="pl-PL" sz="2400" dirty="0"/>
              <a:t>Na co zwrócić uwagę składając </a:t>
            </a:r>
            <a:r>
              <a:rPr lang="pl-PL" sz="2400" dirty="0" smtClean="0"/>
              <a:t>ofertę c.d</a:t>
            </a:r>
            <a:r>
              <a:rPr lang="pl-PL" sz="2400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F3232-DD07-E520-B33D-7BE82ED81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1120"/>
            <a:ext cx="10273145" cy="4835843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buClr>
                <a:srgbClr val="000099"/>
              </a:buClr>
            </a:pPr>
            <a:r>
              <a:rPr lang="pl-PL" sz="2400" dirty="0"/>
              <a:t>oferent może uzupełnić złożoną przez siebie ofertę pod warunkiem, że Oddział Funduszu otrzyma pisemne powiadomienie o uzupełnieniu oferty przed upływem terminu składania ofert. Powiadomienie winno być oznaczone w taki sam sposób jak oferta oraz dodatkowo zawierać wskazanie „UZUPEŁNIENIE OFERTY</a:t>
            </a:r>
            <a:r>
              <a:rPr lang="pl-PL" sz="2400" dirty="0" smtClean="0"/>
              <a:t>”</a:t>
            </a:r>
            <a:endParaRPr lang="pl-PL" sz="2400" dirty="0"/>
          </a:p>
          <a:p>
            <a:pPr marL="357188" indent="-357188">
              <a:buClr>
                <a:srgbClr val="000099"/>
              </a:buClr>
            </a:pPr>
            <a:r>
              <a:rPr lang="pl-PL" sz="2400" dirty="0"/>
              <a:t>oferent </a:t>
            </a:r>
            <a:r>
              <a:rPr lang="pl-PL" sz="2400" dirty="0" smtClean="0"/>
              <a:t>może </a:t>
            </a:r>
            <a:r>
              <a:rPr lang="pl-PL" sz="2400" dirty="0"/>
              <a:t>przed upływem terminu składania </a:t>
            </a:r>
            <a:r>
              <a:rPr lang="pl-PL" sz="2400" dirty="0" smtClean="0"/>
              <a:t>ofert wycofać </a:t>
            </a:r>
            <a:r>
              <a:rPr lang="pl-PL" sz="2400" dirty="0"/>
              <a:t>złożoną przez siebie ofertę, pod warunkiem, że oddział Funduszu otrzyma pisemne oświadczenie oferenta o wycofaniu </a:t>
            </a:r>
            <a:r>
              <a:rPr lang="pl-PL" sz="2400" dirty="0" smtClean="0"/>
              <a:t>oferty</a:t>
            </a:r>
            <a:endParaRPr lang="pl-PL" sz="2400" dirty="0"/>
          </a:p>
          <a:p>
            <a:pPr marL="357188" indent="-357188">
              <a:buClr>
                <a:srgbClr val="000099"/>
              </a:buClr>
            </a:pPr>
            <a:r>
              <a:rPr lang="pl-PL" sz="2400" dirty="0"/>
              <a:t>w przypadku wycofania złożonej oferty, oferent </a:t>
            </a:r>
            <a:r>
              <a:rPr lang="pl-PL" sz="2400" dirty="0" smtClean="0"/>
              <a:t>może </a:t>
            </a:r>
            <a:r>
              <a:rPr lang="pl-PL" sz="2400" dirty="0"/>
              <a:t>przed upływem terminu składania </a:t>
            </a:r>
            <a:r>
              <a:rPr lang="pl-PL" sz="2400" dirty="0" smtClean="0"/>
              <a:t>ofert złożyć </a:t>
            </a:r>
            <a:r>
              <a:rPr lang="pl-PL" sz="2400" dirty="0"/>
              <a:t>nową </a:t>
            </a:r>
            <a:r>
              <a:rPr lang="pl-PL" sz="2400" dirty="0" smtClean="0"/>
              <a:t>ofertę</a:t>
            </a:r>
            <a:endParaRPr lang="pl-PL" sz="2400" dirty="0"/>
          </a:p>
          <a:p>
            <a:pPr marL="357188" indent="-357188">
              <a:buClr>
                <a:srgbClr val="000099"/>
              </a:buClr>
            </a:pPr>
            <a:r>
              <a:rPr lang="pl-PL" sz="2400" dirty="0"/>
              <a:t>po upływie terminu składania ofert, oferent jest związany ofertą do czasu rozstrzygnięcia postępowania; oznacza to brak możliwości dokonywania zmian/uzupełniania zasobów wykazanych w ofercie nawet w przypadku stwierdzenia pomyłki (np. Oferent posiada wymagany sprzęt, ale nie wykazał go w Ofercie</a:t>
            </a:r>
            <a:r>
              <a:rPr lang="pl-PL" sz="2400" dirty="0" smtClean="0"/>
              <a:t>)</a:t>
            </a:r>
            <a:endParaRPr lang="pl-PL" sz="2400" dirty="0"/>
          </a:p>
          <a:p>
            <a:pPr marL="357188" indent="-357188">
              <a:buClr>
                <a:srgbClr val="000099"/>
              </a:buClr>
            </a:pPr>
            <a:r>
              <a:rPr lang="pl-PL" sz="2400" dirty="0"/>
              <a:t>oferty złożone w postępowaniu w sprawie zawarcia umowy są jawne po jego zakończeniu, </a:t>
            </a:r>
            <a:r>
              <a:rPr lang="pl-PL" sz="2400" dirty="0" smtClean="0"/>
              <a:t>z </a:t>
            </a:r>
            <a:r>
              <a:rPr lang="pl-PL" sz="2400" dirty="0"/>
              <a:t>wyłączeniem informacji stanowiących tajemnicę przedsiębiorcy, </a:t>
            </a:r>
            <a:br>
              <a:rPr lang="pl-PL" sz="2400" dirty="0"/>
            </a:br>
            <a:r>
              <a:rPr lang="pl-PL" sz="2400" dirty="0"/>
              <a:t>które zastrzeżone zostały przez </a:t>
            </a:r>
            <a:r>
              <a:rPr lang="pl-PL" sz="2400" dirty="0" smtClean="0"/>
              <a:t>świadczeniodawcę</a:t>
            </a:r>
            <a:endParaRPr lang="pl-PL" sz="2400" dirty="0"/>
          </a:p>
          <a:p>
            <a:pPr>
              <a:buClr>
                <a:srgbClr val="01A909"/>
              </a:buClr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863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83EC4C-5B08-6823-DAF8-81719C1E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975995"/>
          </a:xfrm>
        </p:spPr>
        <p:txBody>
          <a:bodyPr>
            <a:normAutofit/>
          </a:bodyPr>
          <a:lstStyle/>
          <a:p>
            <a:r>
              <a:rPr lang="pl-PL" sz="2400" dirty="0"/>
              <a:t>Na co zwrócić uwagę składając </a:t>
            </a:r>
            <a:r>
              <a:rPr lang="pl-PL" sz="2400" dirty="0" smtClean="0"/>
              <a:t>ofertę c.d</a:t>
            </a:r>
            <a:r>
              <a:rPr lang="pl-PL" sz="2400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F3232-DD07-E520-B33D-7BE82ED81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41120"/>
            <a:ext cx="10273145" cy="4835843"/>
          </a:xfrm>
        </p:spPr>
        <p:txBody>
          <a:bodyPr>
            <a:normAutofit fontScale="85000" lnSpcReduction="10000"/>
          </a:bodyPr>
          <a:lstStyle/>
          <a:p>
            <a:pPr marL="268288" indent="-268288" fontAlgn="ctr">
              <a:lnSpc>
                <a:spcPct val="107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400" dirty="0"/>
              <a:t>wersja elektroniczna </a:t>
            </a:r>
            <a:r>
              <a:rPr lang="pl-PL" sz="2400" dirty="0" smtClean="0"/>
              <a:t>i </a:t>
            </a:r>
            <a:r>
              <a:rPr lang="pl-PL" sz="2400" dirty="0"/>
              <a:t>papierowa oferty </a:t>
            </a:r>
            <a:r>
              <a:rPr lang="pl-PL" sz="2400" dirty="0" smtClean="0"/>
              <a:t>muszą być zgodne</a:t>
            </a:r>
            <a:r>
              <a:rPr lang="pl-PL" sz="2400" dirty="0"/>
              <a:t>, </a:t>
            </a:r>
            <a:r>
              <a:rPr lang="pl-PL" sz="2400" dirty="0" smtClean="0"/>
              <a:t>jeżeli nie są, wówczas komisja</a:t>
            </a:r>
            <a:endParaRPr lang="pl-PL" sz="2400" dirty="0"/>
          </a:p>
          <a:p>
            <a:pPr marL="268288" indent="-268288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r>
              <a:rPr lang="pl-PL" sz="2400" dirty="0"/>
              <a:t>	wzywa oferenta do uzupełnienia braków tj. dostarczenia nowego nośnika zawierającego ofertę w formie elektronicznej zgodną ze złożoną wersją </a:t>
            </a:r>
            <a:r>
              <a:rPr lang="pl-PL" sz="2400" dirty="0" smtClean="0"/>
              <a:t>papierową</a:t>
            </a:r>
          </a:p>
          <a:p>
            <a:pPr marL="360363" lvl="0" indent="-360363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defRPr/>
            </a:pPr>
            <a:r>
              <a:rPr lang="pl-PL" sz="2400" dirty="0" smtClean="0"/>
              <a:t>oferta musi zawierać:</a:t>
            </a:r>
            <a:endParaRPr lang="pl-PL" sz="2400" dirty="0"/>
          </a:p>
          <a:p>
            <a:pPr marL="534988" lvl="0" indent="-266700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 wymagane dokumenty formalno-prawne </a:t>
            </a:r>
            <a:r>
              <a:rPr lang="pl-PL" sz="2400" dirty="0" smtClean="0"/>
              <a:t>zgodne </a:t>
            </a:r>
            <a:r>
              <a:rPr lang="pl-PL" sz="2400" dirty="0"/>
              <a:t>ze złożoną </a:t>
            </a:r>
            <a:r>
              <a:rPr lang="pl-PL" sz="2400" dirty="0" smtClean="0"/>
              <a:t>ofertą</a:t>
            </a:r>
            <a:endParaRPr lang="pl-PL" sz="2400" dirty="0"/>
          </a:p>
          <a:p>
            <a:pPr marL="534988" lvl="0" indent="-266700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  <a:defRPr/>
            </a:pPr>
            <a:r>
              <a:rPr lang="pl-PL" sz="2400" dirty="0"/>
              <a:t> formularze, załączniki i oświadczenia wymagane od świadczeniodawcy </a:t>
            </a:r>
            <a:r>
              <a:rPr lang="pl-PL" sz="2400" dirty="0" smtClean="0"/>
              <a:t>i </a:t>
            </a:r>
            <a:r>
              <a:rPr lang="pl-PL" sz="2400" dirty="0"/>
              <a:t>określone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materiałach informacyjnych dotyczących danego </a:t>
            </a:r>
            <a:r>
              <a:rPr lang="pl-PL" sz="2400" dirty="0" smtClean="0"/>
              <a:t>postępowania</a:t>
            </a:r>
            <a:endParaRPr lang="pl-PL" sz="24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400" dirty="0"/>
              <a:t>m</a:t>
            </a:r>
            <a:r>
              <a:rPr lang="pl-PL" sz="2400" dirty="0" smtClean="0"/>
              <a:t>usi występować zgodność</a:t>
            </a:r>
            <a:r>
              <a:rPr lang="pl-PL" sz="2400" dirty="0"/>
              <a:t>:</a:t>
            </a:r>
          </a:p>
          <a:p>
            <a:pPr marL="534988" indent="-2667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 oświadczenia oferenta dotycząca wpisów do rejestrów </a:t>
            </a:r>
            <a:r>
              <a:rPr lang="pl-PL" sz="2400" dirty="0" smtClean="0"/>
              <a:t>z </a:t>
            </a:r>
            <a:r>
              <a:rPr lang="pl-PL" sz="2400" dirty="0"/>
              <a:t>wpisami </a:t>
            </a:r>
            <a:r>
              <a:rPr lang="pl-PL" sz="2400" dirty="0" smtClean="0"/>
              <a:t>w </a:t>
            </a:r>
            <a:r>
              <a:rPr lang="pl-PL" sz="2400" dirty="0"/>
              <a:t>publicznym rejestrze </a:t>
            </a:r>
            <a:r>
              <a:rPr lang="pl-PL" sz="2400" dirty="0" smtClean="0"/>
              <a:t>teleinformatycznym</a:t>
            </a:r>
            <a:endParaRPr lang="pl-PL" sz="2400" dirty="0"/>
          </a:p>
          <a:p>
            <a:pPr marL="534988" indent="-266700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specjalności komórek organizacyjnych i </a:t>
            </a:r>
            <a:r>
              <a:rPr lang="pl-PL" sz="2400" dirty="0" smtClean="0"/>
              <a:t>dziedzin </a:t>
            </a:r>
            <a:r>
              <a:rPr lang="pl-PL" sz="2400" dirty="0"/>
              <a:t>medycznych wskazanych w ofercie </a:t>
            </a:r>
            <a:br>
              <a:rPr lang="pl-PL" sz="2400" dirty="0"/>
            </a:br>
            <a:r>
              <a:rPr lang="pl-PL" sz="2400" dirty="0"/>
              <a:t>z wymaganymi dla realizacji zakresu, na który została złożona </a:t>
            </a:r>
            <a:r>
              <a:rPr lang="pl-PL" sz="2400" dirty="0" smtClean="0"/>
              <a:t>oferta</a:t>
            </a:r>
            <a:endParaRPr lang="pl-PL" sz="2400" dirty="0"/>
          </a:p>
          <a:p>
            <a:pPr marL="360363" indent="-360363" fontAlgn="ctr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400" dirty="0" smtClean="0"/>
              <a:t>wydruk </a:t>
            </a:r>
            <a:r>
              <a:rPr lang="pl-PL" sz="2400" dirty="0"/>
              <a:t>formularza </a:t>
            </a:r>
            <a:r>
              <a:rPr lang="pl-PL" sz="2400" dirty="0" smtClean="0"/>
              <a:t>ofertowego (zgodny </a:t>
            </a:r>
            <a:r>
              <a:rPr lang="pl-PL" sz="2400" dirty="0"/>
              <a:t>z jego postacią </a:t>
            </a:r>
            <a:r>
              <a:rPr lang="pl-PL" sz="2400" dirty="0" smtClean="0"/>
              <a:t>elektroniczną), musi być opatrzony </a:t>
            </a:r>
            <a:r>
              <a:rPr lang="pl-PL" sz="2400" dirty="0"/>
              <a:t>na każdej stronie </a:t>
            </a:r>
            <a:r>
              <a:rPr lang="pl-PL" sz="2400" dirty="0" smtClean="0"/>
              <a:t>numerem </a:t>
            </a:r>
            <a:r>
              <a:rPr lang="pl-PL" sz="2400" dirty="0"/>
              <a:t>oraz podpisami lub parafami osób uprawnionych do reprezentowania oferenta, zgodnymi ze wzorami podpisów, zamieszczonymi w </a:t>
            </a:r>
            <a:r>
              <a:rPr lang="pl-PL" sz="2400" dirty="0" smtClean="0"/>
              <a:t>tabeli</a:t>
            </a:r>
          </a:p>
          <a:p>
            <a:pPr marL="268288" indent="-268288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268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221674"/>
            <a:ext cx="10515600" cy="932872"/>
          </a:xfrm>
        </p:spPr>
        <p:txBody>
          <a:bodyPr>
            <a:normAutofit/>
          </a:bodyPr>
          <a:lstStyle/>
          <a:p>
            <a:r>
              <a:rPr lang="pl-PL" sz="2400" dirty="0"/>
              <a:t>Na co zwrócić uwagę składając ofertę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0286" y="1533235"/>
            <a:ext cx="11132511" cy="4826001"/>
          </a:xfrm>
        </p:spPr>
        <p:txBody>
          <a:bodyPr>
            <a:noAutofit/>
          </a:bodyPr>
          <a:lstStyle/>
          <a:p>
            <a:pPr marL="0" indent="0" font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200" dirty="0"/>
              <a:t>W zależności od formy prowadzonej </a:t>
            </a:r>
            <a:r>
              <a:rPr lang="pl-PL" sz="2200" dirty="0" smtClean="0"/>
              <a:t>działalności </a:t>
            </a:r>
            <a:r>
              <a:rPr lang="pl-PL" sz="2200" dirty="0"/>
              <a:t>leczniczej przez </a:t>
            </a:r>
            <a:r>
              <a:rPr lang="pl-PL" sz="2200" dirty="0" smtClean="0"/>
              <a:t>oferenta - oferta </a:t>
            </a:r>
            <a:r>
              <a:rPr lang="pl-PL" sz="2200" dirty="0"/>
              <a:t>zawiera</a:t>
            </a:r>
            <a:r>
              <a:rPr lang="pl-PL" sz="2200" b="1" dirty="0"/>
              <a:t>:</a:t>
            </a:r>
            <a:endParaRPr lang="pl-PL" sz="2200" dirty="0"/>
          </a:p>
          <a:p>
            <a:pPr marL="360363" indent="-360363" fontAlgn="ctr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deklarację o wpisie do właściwych rejestrów, według wzoru stanowiącego załącznik „Oświadczenie o wpisach do rejestrów” do aktualnego zarządzenia w sprawie warunków postępowania dotyczących zawierania umów o udzielanie świadczeń opieki zdrowotnej – </a:t>
            </a:r>
            <a:r>
              <a:rPr lang="pl-PL" sz="2200" b="1" dirty="0"/>
              <a:t>rejestr podmiotów wykonujących działalność </a:t>
            </a:r>
            <a:r>
              <a:rPr lang="pl-PL" sz="2200" b="1" dirty="0" smtClean="0"/>
              <a:t>leczniczą (RPWDL)</a:t>
            </a:r>
            <a:endParaRPr lang="pl-PL" sz="2200" b="1" dirty="0"/>
          </a:p>
          <a:p>
            <a:pPr marL="360363" indent="-360363" fontAlgn="t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oświadczenie o wpisie do właściwych rejestrów, według wzoru stanowiącego załącznik „Oświadczenie o wpisach do rejestrów” do aktualnego zarządzenia </a:t>
            </a:r>
            <a:br>
              <a:rPr lang="pl-PL" sz="2200" dirty="0"/>
            </a:br>
            <a:r>
              <a:rPr lang="pl-PL" sz="2200" dirty="0"/>
              <a:t>w sprawie warunków postępowania dotyczących zawierania umów o udzielanie świadczeń opieki zdrowotnej – </a:t>
            </a:r>
            <a:r>
              <a:rPr lang="pl-PL" sz="2200" b="1" dirty="0" smtClean="0"/>
              <a:t>Krajowy Rejestr Sądowy (KRS)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4683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221674"/>
            <a:ext cx="10515600" cy="932872"/>
          </a:xfrm>
        </p:spPr>
        <p:txBody>
          <a:bodyPr>
            <a:normAutofit/>
          </a:bodyPr>
          <a:lstStyle/>
          <a:p>
            <a:r>
              <a:rPr lang="pl-PL" sz="2400" dirty="0"/>
              <a:t>Na co zwrócić uwagę składając ofertę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0286" y="1280161"/>
            <a:ext cx="11132511" cy="5079076"/>
          </a:xfrm>
        </p:spPr>
        <p:txBody>
          <a:bodyPr>
            <a:noAutofit/>
          </a:bodyPr>
          <a:lstStyle/>
          <a:p>
            <a:pPr marL="360363" indent="-360363" fontAlgn="t">
              <a:lnSpc>
                <a:spcPct val="107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dirty="0"/>
              <a:t>oświadczenie o wpisie do właściwych rejestrów, według wzoru stanowiącego załącznik „Oświadczenie o wpisach do rejestrów” do aktualnego zarządzenia w sprawie warunków postępowania dotyczących zawierania umów o udzielanie świadczeń opieki zdrowotnej </a:t>
            </a:r>
            <a:r>
              <a:rPr lang="pl-PL" sz="2200" dirty="0" smtClean="0"/>
              <a:t>–</a:t>
            </a:r>
            <a:r>
              <a:rPr lang="pl-PL" sz="2200" b="1" dirty="0"/>
              <a:t>C</a:t>
            </a:r>
            <a:r>
              <a:rPr lang="pl-PL" sz="2200" b="1" dirty="0" smtClean="0"/>
              <a:t>entralna </a:t>
            </a:r>
            <a:r>
              <a:rPr lang="pl-PL" sz="2200" b="1" dirty="0"/>
              <a:t>E</a:t>
            </a:r>
            <a:r>
              <a:rPr lang="pl-PL" sz="2200" b="1" dirty="0" smtClean="0"/>
              <a:t>widencja </a:t>
            </a:r>
            <a:r>
              <a:rPr lang="pl-PL" sz="2200" b="1" dirty="0"/>
              <a:t>i </a:t>
            </a:r>
            <a:r>
              <a:rPr lang="pl-PL" sz="2200" b="1" dirty="0" smtClean="0"/>
              <a:t>Informacja </a:t>
            </a:r>
            <a:r>
              <a:rPr lang="pl-PL" sz="2200" b="1" dirty="0"/>
              <a:t>o </a:t>
            </a:r>
            <a:r>
              <a:rPr lang="pl-PL" sz="2200" b="1" dirty="0" smtClean="0"/>
              <a:t>Działalności </a:t>
            </a:r>
            <a:r>
              <a:rPr lang="pl-PL" sz="2200" b="1" dirty="0"/>
              <a:t>G</a:t>
            </a:r>
            <a:r>
              <a:rPr lang="pl-PL" sz="2200" b="1" dirty="0" smtClean="0"/>
              <a:t>ospodarczej (</a:t>
            </a:r>
            <a:r>
              <a:rPr lang="pl-PL" sz="2200" b="1" dirty="0" err="1" smtClean="0"/>
              <a:t>CEiDG</a:t>
            </a:r>
            <a:r>
              <a:rPr lang="pl-PL" sz="2200" b="1" dirty="0" smtClean="0"/>
              <a:t>)</a:t>
            </a:r>
            <a:endParaRPr lang="pl-PL" sz="2200" b="1" dirty="0"/>
          </a:p>
          <a:p>
            <a:pPr marL="360363" indent="-360363" fontAlgn="t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kopię umowy spółki cywilnej lub wyciąg z tej umowy zawierający postanowienia o zasadach reprezentacji spółki albo uchwała wspólników spółki cywilnej w przedmiocie zasad reprezentacji spółki lub kopie pełnomocnictw udzielonych przez pozostałych wspólników </a:t>
            </a:r>
            <a:br>
              <a:rPr lang="pl-PL" sz="2200" dirty="0"/>
            </a:br>
            <a:r>
              <a:rPr lang="pl-PL" sz="2200" dirty="0"/>
              <a:t>do prowadzenia spraw spółki wykraczających poza zwykłe czynności </a:t>
            </a:r>
            <a:br>
              <a:rPr lang="pl-PL" sz="2200" dirty="0"/>
            </a:br>
            <a:r>
              <a:rPr lang="pl-PL" sz="2200" dirty="0"/>
              <a:t>– </a:t>
            </a:r>
            <a:r>
              <a:rPr lang="pl-PL" sz="2200" dirty="0" smtClean="0"/>
              <a:t>dotyczy wyłącznie oferentów </a:t>
            </a:r>
            <a:r>
              <a:rPr lang="pl-PL" sz="2200" dirty="0"/>
              <a:t>wykonujących działalność leczniczą </a:t>
            </a:r>
            <a:r>
              <a:rPr lang="pl-PL" sz="2200" b="1" dirty="0"/>
              <a:t>w formie spółki </a:t>
            </a:r>
            <a:r>
              <a:rPr lang="pl-PL" sz="2200" b="1" dirty="0" smtClean="0"/>
              <a:t>cywilnej</a:t>
            </a:r>
            <a:endParaRPr lang="pl-PL" sz="2200" dirty="0"/>
          </a:p>
          <a:p>
            <a:pPr marL="360363" indent="-360363" fontAlgn="t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pełnomocnictwo, o którym mowa w art. 132a ust. 2 ustawy (o ile jest wymagane</a:t>
            </a:r>
            <a:r>
              <a:rPr lang="pl-PL" sz="2200" dirty="0" smtClean="0"/>
              <a:t>)</a:t>
            </a:r>
            <a:endParaRPr lang="pl-PL" sz="22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7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240146"/>
            <a:ext cx="10515600" cy="725054"/>
          </a:xfrm>
        </p:spPr>
        <p:txBody>
          <a:bodyPr/>
          <a:lstStyle/>
          <a:p>
            <a:r>
              <a:rPr lang="pl-PL" sz="2400" dirty="0"/>
              <a:t>Na co zwrócić uwagę składając ofertę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29744" y="965200"/>
            <a:ext cx="11132511" cy="5326611"/>
          </a:xfrm>
        </p:spPr>
        <p:txBody>
          <a:bodyPr>
            <a:normAutofit fontScale="92500"/>
          </a:bodyPr>
          <a:lstStyle/>
          <a:p>
            <a:pPr marL="0" indent="0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r>
              <a:rPr lang="pl-PL" sz="2600" b="1" dirty="0">
                <a:ea typeface="+mj-ea"/>
                <a:cs typeface="+mj-cs"/>
              </a:rPr>
              <a:t>Czy oferta zawiera:</a:t>
            </a:r>
          </a:p>
          <a:p>
            <a:pPr marL="357188" indent="-357188" fontAlgn="ctr">
              <a:lnSpc>
                <a:spcPct val="107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400" b="1" dirty="0" smtClean="0"/>
              <a:t>kopię </a:t>
            </a:r>
            <a:r>
              <a:rPr lang="pl-PL" sz="2400" b="1" dirty="0"/>
              <a:t>polisy </a:t>
            </a:r>
            <a:r>
              <a:rPr lang="pl-PL" sz="2400" dirty="0"/>
              <a:t>lub innego dokumentu potwierdzającego zawarcie przez oferenta umowy ubezpieczenia </a:t>
            </a:r>
            <a:r>
              <a:rPr lang="pl-PL" sz="2400" dirty="0" smtClean="0"/>
              <a:t>odpowiedzialności </a:t>
            </a:r>
            <a:r>
              <a:rPr lang="pl-PL" sz="2400" dirty="0"/>
              <a:t>cywilnej </a:t>
            </a:r>
            <a:r>
              <a:rPr lang="pl-PL" sz="2400" dirty="0" smtClean="0"/>
              <a:t>(OC) oferenta </a:t>
            </a:r>
            <a:r>
              <a:rPr lang="pl-PL" sz="2400" dirty="0"/>
              <a:t>za szkody wyrządzone w związku </a:t>
            </a:r>
            <a:br>
              <a:rPr lang="pl-PL" sz="2400" dirty="0"/>
            </a:br>
            <a:r>
              <a:rPr lang="pl-PL" sz="2400" dirty="0"/>
              <a:t>z udzielaniem świadczeń w zakresie przedmiotu postępowania na okres obowiązywania umowy; oferent może złożyć umowę przedwstępną lub inny dokument – w tym także oświadczenie oferenta </a:t>
            </a:r>
            <a:r>
              <a:rPr lang="pl-PL" sz="2400" dirty="0" smtClean="0"/>
              <a:t>potwierdzające, </a:t>
            </a:r>
            <a:r>
              <a:rPr lang="pl-PL" sz="2400" dirty="0"/>
              <a:t>że umowa ubezpieczenia odpowiedzialności cywilnej zostanie zawarta na </a:t>
            </a:r>
            <a:r>
              <a:rPr lang="pl-PL" sz="2400" dirty="0" smtClean="0"/>
              <a:t>cały okres </a:t>
            </a:r>
            <a:r>
              <a:rPr lang="pl-PL" sz="2400" dirty="0"/>
              <a:t>obowiązywania </a:t>
            </a:r>
            <a:r>
              <a:rPr lang="pl-PL" sz="2400" dirty="0" smtClean="0"/>
              <a:t>umowy</a:t>
            </a:r>
            <a:endParaRPr lang="pl-PL" sz="2400" dirty="0"/>
          </a:p>
          <a:p>
            <a:pPr marL="357188" indent="-357188" fontAlgn="ctr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400" b="1" dirty="0"/>
              <a:t>zgodę pisemną </a:t>
            </a:r>
            <a:r>
              <a:rPr lang="pl-PL" sz="2400" dirty="0"/>
              <a:t>na przekazywanie przez komisję konkursową oświadczeń i zawiadomień za pośrednictwem środków komunikacji elektronicznej, bez zachowania wymogów dotyczących bezpiecznego podpisu elektronicznego w rozumieniu art. 3 pkt 10 rozporządzenia Parlamentu Europejskiego i Rady (UE) nr 910/2014 z dnia 23 lipca 2014 r. w sprawie identyfikacji elektronicznej i usług zaufania w odniesieniu do transakcji elektronicznych na rynku wewnętrznym oraz uchylającego dyrektywę 1999/93/WE (</a:t>
            </a:r>
            <a:r>
              <a:rPr lang="pl-PL" sz="2400" dirty="0" smtClean="0"/>
              <a:t>Dz.U</a:t>
            </a:r>
            <a:r>
              <a:rPr lang="pl-PL" sz="2400" dirty="0"/>
              <a:t>. UE L 257 z 28.08.2014, str.73</a:t>
            </a:r>
            <a:r>
              <a:rPr lang="pl-PL" sz="2400" dirty="0" smtClean="0"/>
              <a:t>)</a:t>
            </a:r>
            <a:endParaRPr lang="pl-PL" sz="2400" dirty="0"/>
          </a:p>
          <a:p>
            <a:pPr marL="0" indent="0" algn="just" fontAlgn="ctr">
              <a:lnSpc>
                <a:spcPct val="107000"/>
              </a:lnSpc>
              <a:spcBef>
                <a:spcPts val="0"/>
              </a:spcBef>
              <a:buNone/>
            </a:pPr>
            <a:endParaRPr lang="pl-PL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/>
              <a:t>Na co zwrócić uwagę składając ofertę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29744" y="1462117"/>
            <a:ext cx="11132511" cy="4829694"/>
          </a:xfrm>
        </p:spPr>
        <p:txBody>
          <a:bodyPr>
            <a:normAutofit fontScale="92500" lnSpcReduction="10000"/>
          </a:bodyPr>
          <a:lstStyle/>
          <a:p>
            <a:pPr marL="0" lvl="0" indent="0" algn="ctr" fontAlgn="ctr">
              <a:spcBef>
                <a:spcPts val="0"/>
              </a:spcBef>
              <a:buNone/>
            </a:pPr>
            <a:endParaRPr lang="pl-PL" sz="2400" dirty="0">
              <a:solidFill>
                <a:srgbClr val="312783"/>
              </a:solidFill>
            </a:endParaRPr>
          </a:p>
          <a:p>
            <a:pPr lvl="0" fontAlgn="ctr">
              <a:lnSpc>
                <a:spcPct val="107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400" dirty="0"/>
              <a:t>w przypadku, gdy warunki realizacji umowy dopuszczają możliwość zlecanie podwykonawcom udzielania świadczeń opieki zdrowotnej objętych umową: </a:t>
            </a:r>
          </a:p>
          <a:p>
            <a:pPr marL="539750" indent="-274638" fontAlgn="ctr">
              <a:lnSpc>
                <a:spcPct val="107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400" b="1" dirty="0"/>
              <a:t>wykaz podwykonawców </a:t>
            </a:r>
            <a:r>
              <a:rPr lang="pl-PL" sz="2400" dirty="0"/>
              <a:t>spełniających wymagania określone w szczegółowych materiałach informacyjnych dotyczących danego przedmiotu </a:t>
            </a:r>
            <a:r>
              <a:rPr lang="pl-PL" sz="2400" dirty="0" smtClean="0"/>
              <a:t>postępowania</a:t>
            </a:r>
            <a:endParaRPr lang="pl-PL" sz="2400" dirty="0"/>
          </a:p>
          <a:p>
            <a:pPr marL="539750" indent="-274638" fontAlgn="ctr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400" dirty="0"/>
              <a:t> </a:t>
            </a:r>
            <a:r>
              <a:rPr lang="pl-PL" sz="2400" b="1" dirty="0"/>
              <a:t>kopię zawartej umowy </a:t>
            </a:r>
            <a:r>
              <a:rPr lang="pl-PL" sz="2400" dirty="0"/>
              <a:t>(bez postanowień określających finansowanie) albo zobowiązanie podwykonawcy do zawarcia umowy z oferentem, zawierające zastrzeżenie o prawie Funduszu do przeprowadzenia kontroli na zasadach określonych w ustawie, w zakresie wynikającym z umowy zawartej z dyrektorem oddziału </a:t>
            </a:r>
            <a:r>
              <a:rPr lang="pl-PL" sz="2400" dirty="0" smtClean="0"/>
              <a:t>Funduszu</a:t>
            </a:r>
            <a:endParaRPr lang="pl-PL" sz="2400" dirty="0"/>
          </a:p>
          <a:p>
            <a:pPr marL="360363" indent="-360363" fontAlgn="ctr">
              <a:lnSpc>
                <a:spcPct val="107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400" dirty="0"/>
              <a:t> w przypadku gdy oferent nie przedstawia dokumentów umowy podwykonawstwa, </a:t>
            </a:r>
            <a:r>
              <a:rPr lang="pl-PL" sz="2400" b="1" dirty="0"/>
              <a:t>oświadczenie</a:t>
            </a:r>
            <a:r>
              <a:rPr lang="pl-PL" sz="2400" dirty="0"/>
              <a:t>, że będzie wykonywał umowę samodzielnie bez zlecania podwykonawcom udzielania świadczeń będących przedmiotem </a:t>
            </a:r>
            <a:r>
              <a:rPr lang="pl-PL" sz="2400" dirty="0" smtClean="0"/>
              <a:t>umowy</a:t>
            </a:r>
            <a:endParaRPr lang="pl-PL" sz="2400" dirty="0"/>
          </a:p>
          <a:p>
            <a:pPr marL="0" lvl="0" indent="0" font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400" dirty="0"/>
              <a:t> </a:t>
            </a:r>
          </a:p>
          <a:p>
            <a:pPr marL="0" indent="0" algn="just" fontAlgn="ctr">
              <a:lnSpc>
                <a:spcPct val="107000"/>
              </a:lnSpc>
              <a:spcBef>
                <a:spcPts val="0"/>
              </a:spcBef>
              <a:buNone/>
            </a:pPr>
            <a:endParaRPr lang="pl-PL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6"/>
            <a:ext cx="10515600" cy="1106228"/>
          </a:xfrm>
        </p:spPr>
        <p:txBody>
          <a:bodyPr/>
          <a:lstStyle/>
          <a:p>
            <a:r>
              <a:rPr lang="pl-PL" sz="2400" dirty="0"/>
              <a:t>Na co zwrócić uwagę składając ofertę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0286" y="1471353"/>
            <a:ext cx="11132511" cy="4821382"/>
          </a:xfrm>
        </p:spPr>
        <p:txBody>
          <a:bodyPr>
            <a:normAutofit/>
          </a:bodyPr>
          <a:lstStyle/>
          <a:p>
            <a:pPr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200" b="1" dirty="0"/>
              <a:t>pełnomocnictwo</a:t>
            </a:r>
            <a:r>
              <a:rPr lang="pl-PL" sz="2200" dirty="0"/>
              <a:t> </a:t>
            </a:r>
            <a:r>
              <a:rPr lang="pl-PL" sz="2200" dirty="0" smtClean="0"/>
              <a:t>(w przypadku</a:t>
            </a:r>
            <a:r>
              <a:rPr lang="pl-PL" sz="2200" dirty="0"/>
              <a:t>, gdy oferent jest reprezentowany przez pełnomocnika) </a:t>
            </a:r>
            <a:r>
              <a:rPr lang="pl-PL" sz="2200" dirty="0" smtClean="0"/>
              <a:t>do </a:t>
            </a:r>
            <a:r>
              <a:rPr lang="pl-PL" sz="2200" dirty="0"/>
              <a:t>składania oświadczeń woli w imieniu oferenta w szczególności do złożenia oferty, udzielone przez osobę lub osoby, których prawo do reprezentowania oferenta wynika z dokumentów przedstawionych wraz z </a:t>
            </a:r>
            <a:r>
              <a:rPr lang="pl-PL" sz="2200" dirty="0" smtClean="0"/>
              <a:t>ofertą</a:t>
            </a:r>
            <a:endParaRPr lang="pl-PL" sz="2200" dirty="0"/>
          </a:p>
          <a:p>
            <a:pPr fontAlgn="ctr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zadeklarowane przez oferenta warunki realizacji przyszłej </a:t>
            </a:r>
            <a:r>
              <a:rPr lang="pl-PL" sz="2200" dirty="0" smtClean="0"/>
              <a:t>umowy</a:t>
            </a:r>
            <a:endParaRPr lang="pl-PL" sz="2200" dirty="0"/>
          </a:p>
          <a:p>
            <a:pPr fontAlgn="ctr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</a:pPr>
            <a:r>
              <a:rPr lang="pl-PL" sz="2200" dirty="0"/>
              <a:t> </a:t>
            </a:r>
            <a:r>
              <a:rPr lang="pl-PL" sz="2200" b="1" dirty="0"/>
              <a:t>inne dokumenty </a:t>
            </a:r>
            <a:r>
              <a:rPr lang="pl-PL" sz="2200" dirty="0"/>
              <a:t>lub </a:t>
            </a:r>
            <a:r>
              <a:rPr lang="pl-PL" sz="2200" b="1" dirty="0"/>
              <a:t>oświadczenia</a:t>
            </a:r>
            <a:r>
              <a:rPr lang="pl-PL" sz="2200" dirty="0"/>
              <a:t>, jeżeli obowiązek ich dołączenia do oferty został określony w warunkach zawierania umów np.:</a:t>
            </a:r>
          </a:p>
          <a:p>
            <a:pPr marL="534988" indent="-266700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wniosek </a:t>
            </a:r>
            <a:r>
              <a:rPr lang="pl-PL" sz="2200" dirty="0" smtClean="0"/>
              <a:t>bankowy</a:t>
            </a:r>
            <a:endParaRPr lang="pl-PL" sz="2200" dirty="0"/>
          </a:p>
          <a:p>
            <a:pPr marL="534988" indent="-266700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wzór </a:t>
            </a:r>
            <a:r>
              <a:rPr lang="pl-PL" sz="2200" dirty="0" smtClean="0"/>
              <a:t>parafy</a:t>
            </a:r>
            <a:endParaRPr lang="pl-PL" sz="2200" dirty="0"/>
          </a:p>
          <a:p>
            <a:pPr marL="534988" indent="-266700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oświadczenie o zapoznaniu się z </a:t>
            </a:r>
            <a:r>
              <a:rPr lang="pl-PL" sz="2200" dirty="0" smtClean="0"/>
              <a:t>przepisami</a:t>
            </a:r>
            <a:endParaRPr lang="pl-PL" sz="2200" dirty="0"/>
          </a:p>
          <a:p>
            <a:pPr marL="534988" indent="-266700" fontAlgn="ctr">
              <a:lnSpc>
                <a:spcPct val="100000"/>
              </a:lnSpc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oświadczenie o złożeniu dokumentów w innym </a:t>
            </a:r>
            <a:r>
              <a:rPr lang="pl-PL" sz="2200" dirty="0" smtClean="0"/>
              <a:t>postępowaniu</a:t>
            </a:r>
            <a:endParaRPr lang="pl-PL" sz="2200" dirty="0"/>
          </a:p>
          <a:p>
            <a:pPr marL="0" indent="0" algn="ctr" fontAlgn="ctr">
              <a:lnSpc>
                <a:spcPct val="107000"/>
              </a:lnSpc>
              <a:spcBef>
                <a:spcPts val="0"/>
              </a:spcBef>
              <a:buNone/>
            </a:pPr>
            <a:endParaRPr lang="pl-PL" sz="2900" dirty="0">
              <a:latin typeface="Arial" panose="020B0604020202020204" pitchFamily="34" charset="0"/>
            </a:endParaRPr>
          </a:p>
          <a:p>
            <a:pPr marL="0" indent="0" algn="just" fontAlgn="ctr">
              <a:lnSpc>
                <a:spcPct val="107000"/>
              </a:lnSpc>
              <a:spcBef>
                <a:spcPts val="0"/>
              </a:spcBef>
              <a:buNone/>
            </a:pPr>
            <a:endParaRPr lang="pl-PL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189355"/>
          </a:xfrm>
        </p:spPr>
        <p:txBody>
          <a:bodyPr>
            <a:normAutofit/>
          </a:bodyPr>
          <a:lstStyle/>
          <a:p>
            <a:r>
              <a:rPr lang="pl-PL" sz="2400" dirty="0"/>
              <a:t>Na co zwrócić uwagę składając ofertę c.d.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0286" y="1655064"/>
            <a:ext cx="11132511" cy="4637671"/>
          </a:xfrm>
        </p:spPr>
        <p:txBody>
          <a:bodyPr>
            <a:normAutofit/>
          </a:bodyPr>
          <a:lstStyle/>
          <a:p>
            <a:pPr marL="0" indent="0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r>
              <a:rPr lang="pl-PL" sz="2400" dirty="0" smtClean="0"/>
              <a:t>Do oferty można dołączyć:</a:t>
            </a:r>
          </a:p>
          <a:p>
            <a:pPr fontAlgn="ctr">
              <a:lnSpc>
                <a:spcPct val="107000"/>
              </a:lnSpc>
              <a:spcBef>
                <a:spcPts val="0"/>
              </a:spcBef>
              <a:buClr>
                <a:srgbClr val="000099"/>
              </a:buClr>
            </a:pPr>
            <a:r>
              <a:rPr lang="pl-PL" sz="2400" dirty="0" smtClean="0"/>
              <a:t>oświadczenie</a:t>
            </a:r>
            <a:r>
              <a:rPr lang="pl-PL" sz="2400" dirty="0"/>
              <a:t>, w którym oferent wnosi zastrzeżenie informacji znajdujących się </a:t>
            </a:r>
            <a:br>
              <a:rPr lang="pl-PL" sz="2400" dirty="0"/>
            </a:br>
            <a:r>
              <a:rPr lang="pl-PL" sz="2400" dirty="0"/>
              <a:t>w ofercie, </a:t>
            </a:r>
            <a:r>
              <a:rPr lang="pl-PL" sz="2400" b="1" dirty="0"/>
              <a:t>stanowiące tajemnicę </a:t>
            </a:r>
            <a:r>
              <a:rPr lang="pl-PL" sz="2400" b="1" dirty="0" smtClean="0"/>
              <a:t>przedsiębiorcy</a:t>
            </a:r>
            <a:r>
              <a:rPr lang="pl-PL" sz="2400" dirty="0" smtClean="0"/>
              <a:t> </a:t>
            </a:r>
            <a:r>
              <a:rPr lang="pl-PL" sz="2400" dirty="0"/>
              <a:t>(art. 135 ust. 2 pkt 2 ustawy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dnia 27 sierpnia 2004 r. o świadczeniach opieki zdrowotnej finansowanych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ze </a:t>
            </a:r>
            <a:r>
              <a:rPr lang="pl-PL" sz="2400" dirty="0"/>
              <a:t>środków publicznych</a:t>
            </a:r>
            <a:r>
              <a:rPr lang="pl-PL" sz="2400" dirty="0" smtClean="0"/>
              <a:t>)</a:t>
            </a:r>
            <a:endParaRPr lang="pl-PL" sz="2400" dirty="0"/>
          </a:p>
          <a:p>
            <a:pPr marL="265112" indent="0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endParaRPr lang="pl-PL" sz="2400" dirty="0" smtClean="0"/>
          </a:p>
          <a:p>
            <a:pPr marL="265112" indent="0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r>
              <a:rPr lang="pl-PL" sz="2400" dirty="0" smtClean="0"/>
              <a:t>Uwaga:</a:t>
            </a:r>
            <a:endParaRPr lang="pl-PL" sz="2400" dirty="0"/>
          </a:p>
          <a:p>
            <a:pPr marL="265112" indent="0" fontAlgn="ctr">
              <a:lnSpc>
                <a:spcPct val="107000"/>
              </a:lnSpc>
              <a:spcBef>
                <a:spcPts val="0"/>
              </a:spcBef>
              <a:buClr>
                <a:srgbClr val="01A909"/>
              </a:buClr>
              <a:buNone/>
            </a:pPr>
            <a:r>
              <a:rPr lang="pl-PL" sz="2400" dirty="0"/>
              <a:t>N</a:t>
            </a:r>
            <a:r>
              <a:rPr lang="pl-PL" sz="2400" dirty="0" smtClean="0"/>
              <a:t>iedopuszczalne </a:t>
            </a:r>
            <a:r>
              <a:rPr lang="pl-PL" sz="2400" dirty="0"/>
              <a:t>jest zastrzeżenie całej oferty. Oświadczenie o zastrzeżeniu całej oferty jest nieskuteczne. Termin złożenia lub modyfikacji oświadczenia upływa </a:t>
            </a:r>
            <a:br>
              <a:rPr lang="pl-PL" sz="2400" dirty="0"/>
            </a:br>
            <a:r>
              <a:rPr lang="pl-PL" sz="2400" dirty="0"/>
              <a:t>w dniu poprzedzającym dzień ogłoszenia o rozstrzygnięciu </a:t>
            </a:r>
            <a:r>
              <a:rPr lang="pl-PL" sz="2400" dirty="0" smtClean="0"/>
              <a:t>postępowania.</a:t>
            </a:r>
            <a:endParaRPr lang="pl-PL" sz="2400" dirty="0"/>
          </a:p>
          <a:p>
            <a:pPr marL="0" indent="0" algn="ctr" fontAlgn="ctr">
              <a:lnSpc>
                <a:spcPct val="107000"/>
              </a:lnSpc>
              <a:spcBef>
                <a:spcPts val="0"/>
              </a:spcBef>
              <a:buNone/>
            </a:pPr>
            <a:endParaRPr lang="pl-PL" sz="2900" dirty="0">
              <a:latin typeface="Arial" panose="020B0604020202020204" pitchFamily="34" charset="0"/>
            </a:endParaRPr>
          </a:p>
          <a:p>
            <a:pPr marL="0" indent="0" algn="just" fontAlgn="ctr">
              <a:lnSpc>
                <a:spcPct val="107000"/>
              </a:lnSpc>
              <a:spcBef>
                <a:spcPts val="0"/>
              </a:spcBef>
              <a:buNone/>
            </a:pPr>
            <a:endParaRPr lang="pl-PL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Dziękujemy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97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10878560" cy="4666673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</a:pPr>
            <a:r>
              <a:rPr lang="pl-PL" sz="2200" dirty="0"/>
              <a:t>Zapoznanie się z treścią ogłoszonego przez nas postępowania </a:t>
            </a:r>
            <a:r>
              <a:rPr lang="pl-PL" sz="2200" dirty="0" smtClean="0"/>
              <a:t>konkursowego.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 smtClean="0"/>
              <a:t>Prosimy </a:t>
            </a:r>
            <a:r>
              <a:rPr lang="pl-PL" sz="2200" dirty="0"/>
              <a:t>Państwa o szczególne zwrócenie uwagi na informacje dotyczące: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wartości i przedmiotu zamówienia;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ceny oczekiwanej dla przedmiotu zamówienia;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obszaru terytorialnego, dla którego jest przeprowadzane postępowanie;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maksymalnej liczby umów o udzielanie świadczeń opieki zdrowotnej, </a:t>
            </a:r>
            <a:br>
              <a:rPr lang="pl-PL" sz="2200" dirty="0"/>
            </a:br>
            <a:r>
              <a:rPr lang="pl-PL" sz="2200" dirty="0"/>
              <a:t>które zostaną zawarte przez nas po przeprowadzeniu tego postępowania;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warunków zawierania i realizacji umów, odpowiednio do przedmiotu postępowania;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miejsca i terminu składania ofert;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/>
              <a:t>miejsca i terminu otwarcia ofert;</a:t>
            </a:r>
          </a:p>
          <a:p>
            <a:pPr marL="611188" indent="-342900">
              <a:buClr>
                <a:srgbClr val="000099"/>
              </a:buClr>
              <a:buFont typeface="Wingdings" panose="05000000000000000000" pitchFamily="2" charset="2"/>
              <a:buChar char="ü"/>
            </a:pPr>
            <a:r>
              <a:rPr lang="pl-PL" sz="2200" dirty="0" smtClean="0"/>
              <a:t>miejsca </a:t>
            </a:r>
            <a:r>
              <a:rPr lang="pl-PL" sz="2200" dirty="0"/>
              <a:t>i </a:t>
            </a:r>
            <a:r>
              <a:rPr lang="pl-PL" sz="2200" dirty="0" smtClean="0"/>
              <a:t>terminu </a:t>
            </a:r>
            <a:r>
              <a:rPr lang="pl-PL" sz="2200" dirty="0"/>
              <a:t>ogłoszenia rozstrzygnięcia </a:t>
            </a:r>
            <a:r>
              <a:rPr lang="pl-PL" sz="2200" dirty="0" smtClean="0"/>
              <a:t>postępowania.</a:t>
            </a:r>
            <a:endParaRPr lang="pl-PL" sz="2200" dirty="0"/>
          </a:p>
          <a:p>
            <a:pPr marL="0" indent="0">
              <a:buClr>
                <a:srgbClr val="0000FF"/>
              </a:buClr>
              <a:buNone/>
            </a:pPr>
            <a:endParaRPr lang="pl-PL" sz="24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221674"/>
            <a:ext cx="10515600" cy="1182254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 smtClean="0"/>
              <a:t>Etap 1 na </a:t>
            </a:r>
            <a:r>
              <a:rPr lang="pl-PL" sz="2400" dirty="0"/>
              <a:t>drodze przygotowania i złożenia przez Państwa oferty na ogłoszone przez nas postępowanie konkursowe</a:t>
            </a:r>
          </a:p>
        </p:txBody>
      </p:sp>
    </p:spTree>
    <p:extLst>
      <p:ext uri="{BB962C8B-B14F-4D97-AF65-F5344CB8AC3E}">
        <p14:creationId xmlns:p14="http://schemas.microsoft.com/office/powerpoint/2010/main" val="3655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84455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Etap 2 – techniczne aspekty tworzenia oferty</a:t>
            </a:r>
            <a:br>
              <a:rPr lang="pl-PL" sz="2400" dirty="0" smtClean="0"/>
            </a:br>
            <a:r>
              <a:rPr lang="pl-PL" sz="2000" dirty="0" smtClean="0"/>
              <a:t>Obieg </a:t>
            </a:r>
            <a:r>
              <a:rPr lang="pl-PL" sz="2000" dirty="0"/>
              <a:t>dokumentów w procesie przygotowania ofert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71500" y="1557338"/>
            <a:ext cx="107823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74" y="1209675"/>
            <a:ext cx="7518683" cy="51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19112" y="1549399"/>
            <a:ext cx="10447789" cy="47656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Złożenie oferty wymaga</a:t>
            </a:r>
            <a:r>
              <a:rPr lang="pl-PL" b="1" dirty="0" smtClean="0"/>
              <a:t>: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sz="2200" dirty="0" smtClean="0"/>
              <a:t>Zalogowania do Portalu Świadczeniodawcy </a:t>
            </a:r>
            <a:br>
              <a:rPr lang="pl-PL" sz="2200" dirty="0" smtClean="0"/>
            </a:br>
            <a:r>
              <a:rPr lang="pl-PL" sz="2200" u="sng" dirty="0" smtClean="0">
                <a:hlinkClick r:id="rId2"/>
              </a:rPr>
              <a:t>https</a:t>
            </a:r>
            <a:r>
              <a:rPr lang="pl-PL" sz="2200" u="sng" dirty="0">
                <a:hlinkClick r:id="rId2"/>
              </a:rPr>
              <a:t>://portal.nfz-zielonagora.pl/CLO_WS </a:t>
            </a:r>
            <a:r>
              <a:rPr lang="pl-PL" sz="2200" u="sng" dirty="0" smtClean="0"/>
              <a:t/>
            </a:r>
            <a:br>
              <a:rPr lang="pl-PL" sz="2200" u="sng" dirty="0" smtClean="0"/>
            </a:br>
            <a:endParaRPr lang="pl-PL" sz="2200" dirty="0"/>
          </a:p>
          <a:p>
            <a:r>
              <a:rPr lang="pl-PL" sz="2200" dirty="0"/>
              <a:t>Zweryfikowania, uzupełnienia danych zawartych w Portalu NFZ </a:t>
            </a:r>
            <a:br>
              <a:rPr lang="pl-PL" sz="2200" dirty="0"/>
            </a:br>
            <a:r>
              <a:rPr lang="pl-PL" sz="2200" dirty="0"/>
              <a:t>na zgodność z właściwymi rejestrami i posiadanymi zasobami i kadrą medyczną.</a:t>
            </a:r>
            <a:br>
              <a:rPr lang="pl-PL" sz="2200" dirty="0"/>
            </a:br>
            <a:r>
              <a:rPr lang="pl-PL" sz="2200" dirty="0">
                <a:hlinkClick r:id="rId3"/>
              </a:rPr>
              <a:t>https://portal.nfz-zielonagora.pl/SOP/</a:t>
            </a:r>
            <a:r>
              <a:rPr lang="pl-PL" sz="2200" dirty="0"/>
              <a:t> </a:t>
            </a:r>
            <a:br>
              <a:rPr lang="pl-PL" sz="2200" dirty="0"/>
            </a:br>
            <a:endParaRPr lang="pl-PL" sz="2200" dirty="0"/>
          </a:p>
          <a:p>
            <a:r>
              <a:rPr lang="pl-PL" sz="2200" dirty="0"/>
              <a:t>Pobrania i zainstalowania najnowszej wersji aplikacji ofertowej Ofertowanie 2: </a:t>
            </a:r>
            <a:br>
              <a:rPr lang="pl-PL" sz="2200" dirty="0"/>
            </a:br>
            <a:r>
              <a:rPr lang="pl-PL" sz="2200" dirty="0" smtClean="0">
                <a:hlinkClick r:id="rId4"/>
              </a:rPr>
              <a:t>https://www.nfz-zielonagora.pl/PL/1232/Ofertowanie__Program_do_konkursu/</a:t>
            </a:r>
            <a:endParaRPr lang="pl-PL" sz="2200" dirty="0"/>
          </a:p>
          <a:p>
            <a:pPr marL="0" indent="0">
              <a:buNone/>
            </a:pPr>
            <a:endParaRPr lang="pl-PL" sz="2200" dirty="0" smtClean="0"/>
          </a:p>
          <a:p>
            <a:r>
              <a:rPr lang="pl-PL" sz="2200" dirty="0" smtClean="0"/>
              <a:t>Zweryfikowania</a:t>
            </a:r>
            <a:r>
              <a:rPr lang="pl-PL" sz="2200" dirty="0"/>
              <a:t>, uzupełnienia i pobrania struktury potencjału z Portalu NFZ </a:t>
            </a:r>
            <a:br>
              <a:rPr lang="pl-PL" sz="2200" dirty="0"/>
            </a:br>
            <a:r>
              <a:rPr lang="pl-PL" sz="2200" dirty="0"/>
              <a:t> – plik *.</a:t>
            </a:r>
            <a:r>
              <a:rPr lang="pl-PL" sz="2200" dirty="0" err="1"/>
              <a:t>ssx</a:t>
            </a:r>
            <a:r>
              <a:rPr lang="pl-PL" sz="2200" dirty="0"/>
              <a:t> : </a:t>
            </a:r>
            <a:r>
              <a:rPr lang="pl-PL" sz="2200" dirty="0">
                <a:hlinkClick r:id="rId5"/>
              </a:rPr>
              <a:t>https://portal.nfz-zielonagora.pl/CLO_WS</a:t>
            </a: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r>
              <a:rPr lang="pl-PL" sz="2200" dirty="0"/>
              <a:t>Pobrania pliku zapytania ofertowego z aktualnie ogłoszonego postepowania </a:t>
            </a:r>
            <a:br>
              <a:rPr lang="pl-PL" sz="2200" dirty="0"/>
            </a:br>
            <a:r>
              <a:rPr lang="pl-PL" sz="2200" dirty="0"/>
              <a:t>– plik *.kch2 : </a:t>
            </a:r>
            <a:r>
              <a:rPr lang="pl-PL" sz="2200" dirty="0">
                <a:hlinkClick r:id="rId6"/>
              </a:rPr>
              <a:t>https://portal.nfz-zielonagora.pl/CLO_WO/</a:t>
            </a:r>
            <a:r>
              <a:rPr lang="pl-PL" sz="2200" dirty="0">
                <a:hlinkClick r:id="rId7"/>
              </a:rPr>
              <a:t> </a:t>
            </a:r>
            <a:endParaRPr lang="pl-PL" sz="2200" dirty="0"/>
          </a:p>
          <a:p>
            <a:pPr marL="0" indent="0">
              <a:buNone/>
            </a:pPr>
            <a:endParaRPr lang="pl-PL" dirty="0">
              <a:solidFill>
                <a:srgbClr val="00A400"/>
              </a:solidFill>
            </a:endParaRPr>
          </a:p>
          <a:p>
            <a:endParaRPr lang="pl-PL" dirty="0">
              <a:solidFill>
                <a:srgbClr val="00A400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927966"/>
          </a:xfrm>
        </p:spPr>
        <p:txBody>
          <a:bodyPr>
            <a:normAutofit/>
          </a:bodyPr>
          <a:lstStyle/>
          <a:p>
            <a:r>
              <a:rPr lang="pl-PL" sz="2800" dirty="0"/>
              <a:t>Proces przygotowania oferty</a:t>
            </a:r>
          </a:p>
        </p:txBody>
      </p:sp>
    </p:spTree>
    <p:extLst>
      <p:ext uri="{BB962C8B-B14F-4D97-AF65-F5344CB8AC3E}">
        <p14:creationId xmlns:p14="http://schemas.microsoft.com/office/powerpoint/2010/main" val="20652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A7EACF-DE68-07F4-742B-4943D2695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10878560" cy="4666673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pl-PL" sz="2200" dirty="0"/>
              <a:t>W przypadku nowych podmiotów należy utworzyć konto na Portalu NFZ (Portalu świadczeniodawcy), </a:t>
            </a:r>
            <a:br>
              <a:rPr lang="pl-PL" sz="2200" dirty="0"/>
            </a:br>
            <a:r>
              <a:rPr lang="pl-PL" sz="2200" dirty="0"/>
              <a:t>w tym celu pod okienkiem logowania korzystamy z formularza rejestracyjnego: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200" b="1" dirty="0"/>
              <a:t>Link: </a:t>
            </a:r>
            <a:r>
              <a:rPr lang="pl-PL" sz="2200" b="1" dirty="0">
                <a:hlinkClick r:id="rId2"/>
              </a:rPr>
              <a:t>https://portal.nfz-zielonagora.pl/CLO_WS/FormularzRejestracyjny.aspx</a:t>
            </a:r>
            <a:r>
              <a:rPr lang="pl-PL" sz="2200" b="1" dirty="0"/>
              <a:t> </a:t>
            </a:r>
            <a:br>
              <a:rPr lang="pl-PL" sz="2200" b="1" dirty="0"/>
            </a:b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endParaRPr lang="pl-PL" sz="1200" b="1" dirty="0"/>
          </a:p>
          <a:p>
            <a:pPr marL="0" indent="0">
              <a:buClr>
                <a:srgbClr val="0000FF"/>
              </a:buClr>
              <a:buNone/>
            </a:pPr>
            <a:r>
              <a:rPr lang="pl-PL" sz="2400" dirty="0"/>
              <a:t>Po uzupełnieniu wymaganych danych formularz rejestracyjny, oświadczenie administratora oraz dwa egzemplarze umowy należy podpisać </a:t>
            </a:r>
            <a:br>
              <a:rPr lang="pl-PL" sz="2400" dirty="0"/>
            </a:br>
            <a:r>
              <a:rPr lang="pl-PL" sz="2400" dirty="0"/>
              <a:t>- w formie papierowej i przekazać do oddziału osobiście, listownie</a:t>
            </a:r>
            <a:br>
              <a:rPr lang="pl-PL" sz="2400" dirty="0"/>
            </a:br>
            <a:r>
              <a:rPr lang="pl-PL" sz="2400" dirty="0"/>
              <a:t>    lub </a:t>
            </a:r>
            <a:br>
              <a:rPr lang="pl-PL" sz="2400" dirty="0"/>
            </a:br>
            <a:r>
              <a:rPr lang="pl-PL" sz="2400" dirty="0"/>
              <a:t>- w formie elektronicznej (podpisane Profilem Zaufanym lub podpisem kwalifikowanym </a:t>
            </a:r>
            <a:br>
              <a:rPr lang="pl-PL" sz="2400" dirty="0"/>
            </a:br>
            <a:r>
              <a:rPr lang="pl-PL" sz="2400" dirty="0"/>
              <a:t>       przez uprawnioną osobę do reprezentowania i administratora) przekazać do oddziału poprzez skrzynkę podawczą </a:t>
            </a:r>
            <a:br>
              <a:rPr lang="pl-PL" sz="2400" dirty="0"/>
            </a:br>
            <a:r>
              <a:rPr lang="pl-PL" sz="2400" dirty="0"/>
              <a:t>       (</a:t>
            </a:r>
            <a:r>
              <a:rPr lang="pl-PL" sz="2400" dirty="0" err="1"/>
              <a:t>epuap</a:t>
            </a:r>
            <a:r>
              <a:rPr lang="pl-PL" sz="2400" dirty="0"/>
              <a:t>: /gennl9044i/</a:t>
            </a:r>
            <a:r>
              <a:rPr lang="pl-PL" sz="2400" dirty="0" err="1"/>
              <a:t>SkrytkaESP</a:t>
            </a:r>
            <a:r>
              <a:rPr lang="pl-PL" sz="2400" dirty="0"/>
              <a:t>) lub za pomocą e-Doręczeń (od 30.12.2023r.).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pl-PL" sz="2400" dirty="0"/>
              <a:t>Dane do logowania zostaną przesłane drogą elektroniczną na wskazany  we wniosku adres mail.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5A71B0F-7A89-2B69-74C9-8C84071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682278"/>
          </a:xfrm>
        </p:spPr>
        <p:txBody>
          <a:bodyPr>
            <a:normAutofit/>
          </a:bodyPr>
          <a:lstStyle/>
          <a:p>
            <a:pPr marL="895350" indent="-895350"/>
            <a:r>
              <a:rPr lang="pl-PL" sz="2400" dirty="0"/>
              <a:t>Rejestracja nowego podmiotu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43" y="2295773"/>
            <a:ext cx="6765864" cy="21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3358e5-3708-4b68-b7a9-7ee92f4d3b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7F06D31AF59C4C84DE0A273F6728B3" ma:contentTypeVersion="13" ma:contentTypeDescription="Utwórz nowy dokument." ma:contentTypeScope="" ma:versionID="15541943028892135a1140afa3566a4e">
  <xsd:schema xmlns:xsd="http://www.w3.org/2001/XMLSchema" xmlns:xs="http://www.w3.org/2001/XMLSchema" xmlns:p="http://schemas.microsoft.com/office/2006/metadata/properties" xmlns:ns3="5f3358e5-3708-4b68-b7a9-7ee92f4d3bd3" xmlns:ns4="f78109d6-8b52-404f-aa81-977e262dadc6" targetNamespace="http://schemas.microsoft.com/office/2006/metadata/properties" ma:root="true" ma:fieldsID="07b6f45d984edb7f72721f04dd15ddd6" ns3:_="" ns4:_="">
    <xsd:import namespace="5f3358e5-3708-4b68-b7a9-7ee92f4d3bd3"/>
    <xsd:import namespace="f78109d6-8b52-404f-aa81-977e262dad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358e5-3708-4b68-b7a9-7ee92f4d3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109d6-8b52-404f-aa81-977e262dadc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02D549-816D-4D9D-B4A6-DF3D16CCA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6AFD9D-37D5-486A-A5D2-E8D4FBF89696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78109d6-8b52-404f-aa81-977e262dadc6"/>
    <ds:schemaRef ds:uri="5f3358e5-3708-4b68-b7a9-7ee92f4d3bd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A438D92-03D6-459A-A700-1744C4EA5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3358e5-3708-4b68-b7a9-7ee92f4d3bd3"/>
    <ds:schemaRef ds:uri="f78109d6-8b52-404f-aa81-977e262dad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3651</Words>
  <Application>Microsoft Office PowerPoint</Application>
  <PresentationFormat>Panoramiczny</PresentationFormat>
  <Paragraphs>523</Paragraphs>
  <Slides>59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Miejsca, w których możecie Państwo zapoznać się z umieszczanymi przez nas informacjami o ogłaszanych przez nas postępowaniach konkursowych</vt:lpstr>
      <vt:lpstr>Miejsca, w których możecie Państwo zapoznać się z aktami prawnymi dotyczącymi  ogłaszanych przez nas postępowań konkursowych</vt:lpstr>
      <vt:lpstr>Etap 1 na drodze przygotowania i złożenia przez Państwa oferty na ogłoszone przez nas postępowanie konkursowe</vt:lpstr>
      <vt:lpstr>Etap 2 – techniczne aspekty tworzenia oferty Obieg dokumentów w procesie przygotowania ofert</vt:lpstr>
      <vt:lpstr>Proces przygotowania oferty</vt:lpstr>
      <vt:lpstr>Rejestracja nowego podmiotu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przykład </vt:lpstr>
      <vt:lpstr>Rejestracja nowego podmiotu – co dalej ?</vt:lpstr>
      <vt:lpstr>Uzupełnienie struktury</vt:lpstr>
      <vt:lpstr>Rejestracja nowego podmiotu – co dalej ?</vt:lpstr>
      <vt:lpstr>Rejestracja nowego podmiotu – co dalej ?</vt:lpstr>
      <vt:lpstr>Rejestracja nowego podmiotu – co dalej ?</vt:lpstr>
      <vt:lpstr>Rejestracja nowego podmiotu – co dalej ?</vt:lpstr>
      <vt:lpstr>Rejestracja nowego podmiotu – co dalej ?</vt:lpstr>
      <vt:lpstr>Rejestracja nowego podmiotu – co dalej ?</vt:lpstr>
      <vt:lpstr>Rejestracja nowego podmiotu – co dalej ?</vt:lpstr>
      <vt:lpstr>Rejestracja nowego podmiotu – co dalej ?</vt:lpstr>
      <vt:lpstr>Aktualizacja danych podmiotu</vt:lpstr>
      <vt:lpstr>Podmiot (właściciel)</vt:lpstr>
      <vt:lpstr>Aktualizacja danych podmiotu/działalności</vt:lpstr>
      <vt:lpstr>Edycja danych podmiotu</vt:lpstr>
      <vt:lpstr>Edycja danych wymaga oceny i akceptacji NFZ</vt:lpstr>
      <vt:lpstr>Instrukcja obsługi Portalu NFZ</vt:lpstr>
      <vt:lpstr>Wersja profilu potencjału świadczeniodawcy</vt:lpstr>
      <vt:lpstr>Publikator postępowań</vt:lpstr>
      <vt:lpstr>Aplikacja ofertowa – Ofertowanie 2</vt:lpstr>
      <vt:lpstr>Etap 3. Na co należy zwrócić uwagę przygotowując oferty</vt:lpstr>
      <vt:lpstr>Co zawiera Formularz ofertowy?</vt:lpstr>
      <vt:lpstr>Co zawiera Formularz ofertowy? c.d.</vt:lpstr>
      <vt:lpstr>Na co zwrócić uwagę składając ofertę</vt:lpstr>
      <vt:lpstr>Na co zwrócić uwagę składając ofertę c.d.</vt:lpstr>
      <vt:lpstr>Na co zwrócić uwagę składając ofertę c.d.</vt:lpstr>
      <vt:lpstr>Na co zwrócić uwagę składając ofertę c.d.</vt:lpstr>
      <vt:lpstr>Na co zwrócić uwagę składając ofertę c.d.</vt:lpstr>
      <vt:lpstr>Na co zwrócić uwagę składając ofertę c.d.</vt:lpstr>
      <vt:lpstr>Na co zwrócić uwagę składając ofertę c.d.</vt:lpstr>
      <vt:lpstr>Na co zwrócić uwagę składając ofertę c.d.</vt:lpstr>
      <vt:lpstr>Na co zwrócić uwagę składając ofertę c.d.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2023-11-21T20:03:45Z</dcterms:created>
  <dcterms:modified xsi:type="dcterms:W3CDTF">2023-12-28T14:03:06Z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0x010100E37F06D31AF59C4C84DE0A273F6728B3</vt:lpwstr>
  </property>
</Properties>
</file>